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12192000"/>
  <p:notesSz cx="6858000" cy="9144000"/>
  <p:embeddedFontLst>
    <p:embeddedFont>
      <p:font typeface="Montserrat"/>
      <p:regular r:id="rId17"/>
      <p:bold r:id="rId18"/>
      <p:italic r:id="rId19"/>
      <p:boldItalic r:id="rId20"/>
    </p:embeddedFont>
    <p:embeddedFont>
      <p:font typeface="Poppins"/>
      <p:bold r:id="rId21"/>
      <p:boldItalic r:id="rId22"/>
    </p:embeddedFont>
    <p:embeddedFont>
      <p:font typeface="Montserrat Medium"/>
      <p:regular r:id="rId23"/>
      <p:bold r:id="rId24"/>
      <p:italic r:id="rId25"/>
      <p:boldItalic r:id="rId26"/>
    </p:embeddedFont>
    <p:embeddedFont>
      <p:font typeface="Montserrat ExtraBold"/>
      <p:bold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hDEPM0sYqQ9AZpBOGtDGF0THiMm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Lynn Licensed Adviso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Poppins-boldItalic.fntdata"/><Relationship Id="rId21" Type="http://schemas.openxmlformats.org/officeDocument/2006/relationships/font" Target="fonts/Poppins-bold.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MontserratExtraBold-boldItalic.fntdata"/><Relationship Id="rId27" Type="http://schemas.openxmlformats.org/officeDocument/2006/relationships/font" Target="fonts/MontserratExtraBold-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Montserrat-regular.fntdata"/><Relationship Id="rId16" Type="http://schemas.openxmlformats.org/officeDocument/2006/relationships/slide" Target="slides/slide10.xml"/><Relationship Id="rId19" Type="http://schemas.openxmlformats.org/officeDocument/2006/relationships/font" Target="fonts/Montserrat-italic.fntdata"/><Relationship Id="rId18" Type="http://schemas.openxmlformats.org/officeDocument/2006/relationships/font" Target="fonts/Montserrat-bold.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9-10T18:06:10.819">
    <p:pos x="224" y="718"/>
    <p:text>Do we have other vides and testimonials?</p:text>
    <p:extLst>
      <p:ext uri="{C676402C-5697-4E1C-873F-D02D1690AC5C}">
        <p15:threadingInfo timeZoneBias="0"/>
      </p:ext>
      <p:ext uri="http://customooxmlschemas.google.com/">
        <go:slidesCustomData xmlns:go="http://customooxmlschemas.google.com/" commentPostId="AAABq1yXwUo"/>
      </p:ext>
    </p:extLst>
  </p:cm>
  <p:cm authorId="0" idx="2" dt="2025-09-10T18:43:13.517">
    <p:pos x="224" y="818"/>
    <p:text>please listing other committees activities</p:text>
    <p:extLst>
      <p:ext uri="{C676402C-5697-4E1C-873F-D02D1690AC5C}">
        <p15:threadingInfo timeZoneBias="0"/>
      </p:ext>
      <p:ext uri="http://customooxmlschemas.google.com/">
        <go:slidesCustomData xmlns:go="http://customooxmlschemas.google.com/" commentPostId="AAABq1yXwU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 name="Google Shape;4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348e2770d8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 name="Google Shape;48;g348e2770d8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 name="Google Shape;6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p>
        </p:txBody>
      </p:sp>
      <p:sp>
        <p:nvSpPr>
          <p:cNvPr id="132" name="Google Shape;13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p>
        </p:txBody>
      </p:sp>
      <p:sp>
        <p:nvSpPr>
          <p:cNvPr id="141" name="Google Shape;14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p>
        </p:txBody>
      </p:sp>
      <p:sp>
        <p:nvSpPr>
          <p:cNvPr id="167" name="Google Shape;16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pic>
        <p:nvPicPr>
          <p:cNvPr descr="Shape, rectangle  Description automatically generated" id="16" name="Google Shape;16;p11"/>
          <p:cNvPicPr preferRelativeResize="0"/>
          <p:nvPr/>
        </p:nvPicPr>
        <p:blipFill rotWithShape="1">
          <a:blip r:embed="rId2">
            <a:alphaModFix/>
          </a:blip>
          <a:srcRect b="0" l="0" r="0" t="0"/>
          <a:stretch/>
        </p:blipFill>
        <p:spPr>
          <a:xfrm>
            <a:off x="0" y="177424"/>
            <a:ext cx="12192000" cy="6858000"/>
          </a:xfrm>
          <a:prstGeom prst="rect">
            <a:avLst/>
          </a:prstGeom>
          <a:noFill/>
          <a:ln>
            <a:noFill/>
          </a:ln>
        </p:spPr>
      </p:pic>
      <p:sp>
        <p:nvSpPr>
          <p:cNvPr id="17" name="Google Shape;1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b="0" i="0">
                <a:latin typeface="Montserrat"/>
                <a:ea typeface="Montserrat"/>
                <a:cs typeface="Montserrat"/>
                <a:sym typeface="Montserrat"/>
              </a:defRPr>
            </a:lvl1pPr>
            <a:lvl2pPr indent="-381000" lvl="1" marL="914400" algn="l">
              <a:lnSpc>
                <a:spcPct val="90000"/>
              </a:lnSpc>
              <a:spcBef>
                <a:spcPts val="500"/>
              </a:spcBef>
              <a:spcAft>
                <a:spcPts val="0"/>
              </a:spcAft>
              <a:buClr>
                <a:schemeClr val="dk1"/>
              </a:buClr>
              <a:buSzPts val="2400"/>
              <a:buChar char="•"/>
              <a:defRPr b="0" i="0">
                <a:latin typeface="Montserrat"/>
                <a:ea typeface="Montserrat"/>
                <a:cs typeface="Montserrat"/>
                <a:sym typeface="Montserrat"/>
              </a:defRPr>
            </a:lvl2pPr>
            <a:lvl3pPr indent="-355600" lvl="2" marL="1371600" algn="l">
              <a:lnSpc>
                <a:spcPct val="90000"/>
              </a:lnSpc>
              <a:spcBef>
                <a:spcPts val="500"/>
              </a:spcBef>
              <a:spcAft>
                <a:spcPts val="0"/>
              </a:spcAft>
              <a:buClr>
                <a:schemeClr val="dk1"/>
              </a:buClr>
              <a:buSzPts val="2000"/>
              <a:buChar char="•"/>
              <a:defRPr b="0" i="0">
                <a:latin typeface="Montserrat"/>
                <a:ea typeface="Montserrat"/>
                <a:cs typeface="Montserrat"/>
                <a:sym typeface="Montserrat"/>
              </a:defRPr>
            </a:lvl3pPr>
            <a:lvl4pPr indent="-342900" lvl="3" marL="18288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4pPr>
            <a:lvl5pPr indent="-342900" lvl="4" marL="22860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1"/>
          <p:cNvSpPr txBox="1"/>
          <p:nvPr>
            <p:ph idx="12" type="sldNum"/>
          </p:nvPr>
        </p:nvSpPr>
        <p:spPr>
          <a:xfrm>
            <a:off x="8610600" y="651522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Icon  Description automatically generated with medium confidence" id="19" name="Google Shape;19;p11"/>
          <p:cNvPicPr preferRelativeResize="0"/>
          <p:nvPr/>
        </p:nvPicPr>
        <p:blipFill rotWithShape="1">
          <a:blip r:embed="rId3">
            <a:alphaModFix/>
          </a:blip>
          <a:srcRect b="0" l="0" r="0" t="0"/>
          <a:stretch/>
        </p:blipFill>
        <p:spPr>
          <a:xfrm>
            <a:off x="195469" y="5957198"/>
            <a:ext cx="1525266" cy="40203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0" name="Shape 20"/>
        <p:cNvGrpSpPr/>
        <p:nvPr/>
      </p:nvGrpSpPr>
      <p:grpSpPr>
        <a:xfrm>
          <a:off x="0" y="0"/>
          <a:ext cx="0" cy="0"/>
          <a:chOff x="0" y="0"/>
          <a:chExt cx="0" cy="0"/>
        </a:xfrm>
      </p:grpSpPr>
      <p:pic>
        <p:nvPicPr>
          <p:cNvPr descr="Background pattern  Description automatically generated" id="21" name="Google Shape;21;p1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2" name="Google Shape;2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14"/>
          <p:cNvSpPr/>
          <p:nvPr>
            <p:ph idx="2" type="pic"/>
          </p:nvPr>
        </p:nvSpPr>
        <p:spPr>
          <a:xfrm>
            <a:off x="838200" y="1987550"/>
            <a:ext cx="10515600" cy="4641850"/>
          </a:xfrm>
          <a:prstGeom prst="rect">
            <a:avLst/>
          </a:prstGeom>
          <a:noFill/>
          <a:ln>
            <a:noFill/>
          </a:ln>
        </p:spPr>
      </p:sp>
      <p:pic>
        <p:nvPicPr>
          <p:cNvPr descr="Icon  Description automatically generated with medium confidence" id="24" name="Google Shape;24;p14"/>
          <p:cNvPicPr preferRelativeResize="0"/>
          <p:nvPr/>
        </p:nvPicPr>
        <p:blipFill rotWithShape="1">
          <a:blip r:embed="rId3">
            <a:alphaModFix/>
          </a:blip>
          <a:srcRect b="0" l="0" r="0" t="0"/>
          <a:stretch/>
        </p:blipFill>
        <p:spPr>
          <a:xfrm>
            <a:off x="195469" y="5957198"/>
            <a:ext cx="1525266" cy="43953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31" name="Shape 31"/>
        <p:cNvGrpSpPr/>
        <p:nvPr/>
      </p:nvGrpSpPr>
      <p:grpSpPr>
        <a:xfrm>
          <a:off x="0" y="0"/>
          <a:ext cx="0" cy="0"/>
          <a:chOff x="0" y="0"/>
          <a:chExt cx="0" cy="0"/>
        </a:xfrm>
      </p:grpSpPr>
      <p:pic>
        <p:nvPicPr>
          <p:cNvPr descr="Shape, rectangle  Description automatically generated" id="32" name="Google Shape;32;p13"/>
          <p:cNvPicPr preferRelativeResize="0"/>
          <p:nvPr/>
        </p:nvPicPr>
        <p:blipFill rotWithShape="1">
          <a:blip r:embed="rId2">
            <a:alphaModFix/>
          </a:blip>
          <a:srcRect b="0" l="0" r="0" t="0"/>
          <a:stretch/>
        </p:blipFill>
        <p:spPr>
          <a:xfrm>
            <a:off x="0" y="177424"/>
            <a:ext cx="12192000" cy="6858000"/>
          </a:xfrm>
          <a:prstGeom prst="rect">
            <a:avLst/>
          </a:prstGeom>
          <a:noFill/>
          <a:ln>
            <a:noFill/>
          </a:ln>
        </p:spPr>
      </p:pic>
      <p:sp>
        <p:nvSpPr>
          <p:cNvPr id="33" name="Google Shape;33;p1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99554" lvl="0" marL="457200" algn="l">
              <a:spcBef>
                <a:spcPts val="853"/>
              </a:spcBef>
              <a:spcAft>
                <a:spcPts val="0"/>
              </a:spcAft>
              <a:buClr>
                <a:schemeClr val="dk1"/>
              </a:buClr>
              <a:buSzPts val="4267"/>
              <a:buChar char="•"/>
              <a:defRPr b="0" i="0">
                <a:latin typeface="Montserrat"/>
                <a:ea typeface="Montserrat"/>
                <a:cs typeface="Montserrat"/>
                <a:sym typeface="Montserrat"/>
              </a:defRPr>
            </a:lvl1pPr>
            <a:lvl2pPr indent="-465645" lvl="1" marL="914400" algn="l">
              <a:spcBef>
                <a:spcPts val="747"/>
              </a:spcBef>
              <a:spcAft>
                <a:spcPts val="0"/>
              </a:spcAft>
              <a:buClr>
                <a:schemeClr val="dk1"/>
              </a:buClr>
              <a:buSzPts val="3733"/>
              <a:buChar char="–"/>
              <a:defRPr b="0" i="0">
                <a:latin typeface="Montserrat"/>
                <a:ea typeface="Montserrat"/>
                <a:cs typeface="Montserrat"/>
                <a:sym typeface="Montserrat"/>
              </a:defRPr>
            </a:lvl2pPr>
            <a:lvl3pPr indent="-431800" lvl="2" marL="1371600" algn="l">
              <a:spcBef>
                <a:spcPts val="640"/>
              </a:spcBef>
              <a:spcAft>
                <a:spcPts val="0"/>
              </a:spcAft>
              <a:buClr>
                <a:schemeClr val="dk1"/>
              </a:buClr>
              <a:buSzPts val="3200"/>
              <a:buChar char="•"/>
              <a:defRPr b="0" i="0">
                <a:latin typeface="Montserrat"/>
                <a:ea typeface="Montserrat"/>
                <a:cs typeface="Montserrat"/>
                <a:sym typeface="Montserrat"/>
              </a:defRPr>
            </a:lvl3pPr>
            <a:lvl4pPr indent="-397954" lvl="3" marL="1828800" algn="l">
              <a:spcBef>
                <a:spcPts val="533"/>
              </a:spcBef>
              <a:spcAft>
                <a:spcPts val="0"/>
              </a:spcAft>
              <a:buClr>
                <a:schemeClr val="dk1"/>
              </a:buClr>
              <a:buSzPts val="2667"/>
              <a:buChar char="–"/>
              <a:defRPr b="0" i="0">
                <a:latin typeface="Montserrat"/>
                <a:ea typeface="Montserrat"/>
                <a:cs typeface="Montserrat"/>
                <a:sym typeface="Montserrat"/>
              </a:defRPr>
            </a:lvl4pPr>
            <a:lvl5pPr indent="-397954" lvl="4" marL="2286000" algn="l">
              <a:spcBef>
                <a:spcPts val="533"/>
              </a:spcBef>
              <a:spcAft>
                <a:spcPts val="0"/>
              </a:spcAft>
              <a:buClr>
                <a:schemeClr val="dk1"/>
              </a:buClr>
              <a:buSzPts val="2667"/>
              <a:buChar char="»"/>
              <a:defRPr b="0" i="0">
                <a:latin typeface="Montserrat"/>
                <a:ea typeface="Montserrat"/>
                <a:cs typeface="Montserrat"/>
                <a:sym typeface="Montserrat"/>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 name="Google Shape;34;p13"/>
          <p:cNvSpPr txBox="1"/>
          <p:nvPr>
            <p:ph idx="12" type="sldNum"/>
          </p:nvPr>
        </p:nvSpPr>
        <p:spPr>
          <a:xfrm>
            <a:off x="8610600" y="651522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Icon  Description automatically generated with medium confidence" id="35" name="Google Shape;35;p13"/>
          <p:cNvPicPr preferRelativeResize="0"/>
          <p:nvPr/>
        </p:nvPicPr>
        <p:blipFill rotWithShape="1">
          <a:blip r:embed="rId3">
            <a:alphaModFix/>
          </a:blip>
          <a:srcRect b="0" l="0" r="0" t="0"/>
          <a:stretch/>
        </p:blipFill>
        <p:spPr>
          <a:xfrm>
            <a:off x="195469" y="5957198"/>
            <a:ext cx="1525266" cy="40203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36" name="Shape 36"/>
        <p:cNvGrpSpPr/>
        <p:nvPr/>
      </p:nvGrpSpPr>
      <p:grpSpPr>
        <a:xfrm>
          <a:off x="0" y="0"/>
          <a:ext cx="0" cy="0"/>
          <a:chOff x="0" y="0"/>
          <a:chExt cx="0" cy="0"/>
        </a:xfrm>
      </p:grpSpPr>
      <p:pic>
        <p:nvPicPr>
          <p:cNvPr descr="Shape, rectangle  Description automatically generated" id="37" name="Google Shape;37;p15"/>
          <p:cNvPicPr preferRelativeResize="0"/>
          <p:nvPr/>
        </p:nvPicPr>
        <p:blipFill rotWithShape="1">
          <a:blip r:embed="rId2">
            <a:alphaModFix/>
          </a:blip>
          <a:srcRect b="0" l="0" r="0" t="0"/>
          <a:stretch/>
        </p:blipFill>
        <p:spPr>
          <a:xfrm>
            <a:off x="0" y="177424"/>
            <a:ext cx="12192000" cy="6858000"/>
          </a:xfrm>
          <a:prstGeom prst="rect">
            <a:avLst/>
          </a:prstGeom>
          <a:noFill/>
          <a:ln>
            <a:noFill/>
          </a:ln>
        </p:spPr>
      </p:pic>
      <p:sp>
        <p:nvSpPr>
          <p:cNvPr id="38" name="Google Shape;38;p1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99554" lvl="0" marL="457200" algn="l">
              <a:spcBef>
                <a:spcPts val="853"/>
              </a:spcBef>
              <a:spcAft>
                <a:spcPts val="0"/>
              </a:spcAft>
              <a:buClr>
                <a:schemeClr val="dk1"/>
              </a:buClr>
              <a:buSzPts val="4267"/>
              <a:buChar char="•"/>
              <a:defRPr b="0" i="0">
                <a:latin typeface="Montserrat"/>
                <a:ea typeface="Montserrat"/>
                <a:cs typeface="Montserrat"/>
                <a:sym typeface="Montserrat"/>
              </a:defRPr>
            </a:lvl1pPr>
            <a:lvl2pPr indent="-465645" lvl="1" marL="914400" algn="l">
              <a:spcBef>
                <a:spcPts val="747"/>
              </a:spcBef>
              <a:spcAft>
                <a:spcPts val="0"/>
              </a:spcAft>
              <a:buClr>
                <a:schemeClr val="dk1"/>
              </a:buClr>
              <a:buSzPts val="3733"/>
              <a:buChar char="–"/>
              <a:defRPr b="0" i="0">
                <a:latin typeface="Montserrat"/>
                <a:ea typeface="Montserrat"/>
                <a:cs typeface="Montserrat"/>
                <a:sym typeface="Montserrat"/>
              </a:defRPr>
            </a:lvl2pPr>
            <a:lvl3pPr indent="-431800" lvl="2" marL="1371600" algn="l">
              <a:spcBef>
                <a:spcPts val="640"/>
              </a:spcBef>
              <a:spcAft>
                <a:spcPts val="0"/>
              </a:spcAft>
              <a:buClr>
                <a:schemeClr val="dk1"/>
              </a:buClr>
              <a:buSzPts val="3200"/>
              <a:buChar char="•"/>
              <a:defRPr b="0" i="0">
                <a:latin typeface="Montserrat"/>
                <a:ea typeface="Montserrat"/>
                <a:cs typeface="Montserrat"/>
                <a:sym typeface="Montserrat"/>
              </a:defRPr>
            </a:lvl3pPr>
            <a:lvl4pPr indent="-397954" lvl="3" marL="1828800" algn="l">
              <a:spcBef>
                <a:spcPts val="533"/>
              </a:spcBef>
              <a:spcAft>
                <a:spcPts val="0"/>
              </a:spcAft>
              <a:buClr>
                <a:schemeClr val="dk1"/>
              </a:buClr>
              <a:buSzPts val="2667"/>
              <a:buChar char="–"/>
              <a:defRPr b="0" i="0">
                <a:latin typeface="Montserrat"/>
                <a:ea typeface="Montserrat"/>
                <a:cs typeface="Montserrat"/>
                <a:sym typeface="Montserrat"/>
              </a:defRPr>
            </a:lvl4pPr>
            <a:lvl5pPr indent="-397954" lvl="4" marL="2286000" algn="l">
              <a:spcBef>
                <a:spcPts val="533"/>
              </a:spcBef>
              <a:spcAft>
                <a:spcPts val="0"/>
              </a:spcAft>
              <a:buClr>
                <a:schemeClr val="dk1"/>
              </a:buClr>
              <a:buSzPts val="2667"/>
              <a:buChar char="»"/>
              <a:defRPr b="0" i="0">
                <a:latin typeface="Montserrat"/>
                <a:ea typeface="Montserrat"/>
                <a:cs typeface="Montserrat"/>
                <a:sym typeface="Montserrat"/>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 name="Google Shape;39;p15"/>
          <p:cNvSpPr txBox="1"/>
          <p:nvPr>
            <p:ph idx="12" type="sldNum"/>
          </p:nvPr>
        </p:nvSpPr>
        <p:spPr>
          <a:xfrm>
            <a:off x="8610600" y="651522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Icon  Description automatically generated with medium confidence" id="40" name="Google Shape;40;p15"/>
          <p:cNvPicPr preferRelativeResize="0"/>
          <p:nvPr/>
        </p:nvPicPr>
        <p:blipFill rotWithShape="1">
          <a:blip r:embed="rId3">
            <a:alphaModFix/>
          </a:blip>
          <a:srcRect b="0" l="0" r="0" t="0"/>
          <a:stretch/>
        </p:blipFill>
        <p:spPr>
          <a:xfrm>
            <a:off x="195469" y="5957198"/>
            <a:ext cx="1525266" cy="40203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DEEC"/>
        </a:solidFill>
      </p:bgPr>
    </p:bg>
    <p:spTree>
      <p:nvGrpSpPr>
        <p:cNvPr id="25" name="Shape 25"/>
        <p:cNvGrpSpPr/>
        <p:nvPr/>
      </p:nvGrpSpPr>
      <p:grpSpPr>
        <a:xfrm>
          <a:off x="0" y="0"/>
          <a:ext cx="0" cy="0"/>
          <a:chOff x="0" y="0"/>
          <a:chExt cx="0" cy="0"/>
        </a:xfrm>
      </p:grpSpPr>
      <p:sp>
        <p:nvSpPr>
          <p:cNvPr id="26" name="Google Shape;26;p12"/>
          <p:cNvSpPr txBox="1"/>
          <p:nvPr>
            <p:ph type="title"/>
          </p:nvPr>
        </p:nvSpPr>
        <p:spPr>
          <a:xfrm>
            <a:off x="609600" y="274639"/>
            <a:ext cx="111760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5867"/>
              <a:buFont typeface="Montserrat"/>
              <a:buNone/>
              <a:defRPr b="0" i="0" sz="5867" u="none" cap="none" strike="noStrik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1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99554" lvl="0" marL="457200" marR="0" rtl="0" algn="l">
              <a:spcBef>
                <a:spcPts val="853"/>
              </a:spcBef>
              <a:spcAft>
                <a:spcPts val="0"/>
              </a:spcAft>
              <a:buClr>
                <a:schemeClr val="dk1"/>
              </a:buClr>
              <a:buSzPts val="4267"/>
              <a:buFont typeface="Arial"/>
              <a:buChar char="•"/>
              <a:defRPr b="0" i="0" sz="4267" u="none" cap="none" strike="noStrike">
                <a:solidFill>
                  <a:schemeClr val="dk1"/>
                </a:solidFill>
                <a:latin typeface="Montserrat"/>
                <a:ea typeface="Montserrat"/>
                <a:cs typeface="Montserrat"/>
                <a:sym typeface="Montserrat"/>
              </a:defRPr>
            </a:lvl1pPr>
            <a:lvl2pPr indent="-465645" lvl="1" marL="914400" marR="0" rtl="0" algn="l">
              <a:spcBef>
                <a:spcPts val="747"/>
              </a:spcBef>
              <a:spcAft>
                <a:spcPts val="0"/>
              </a:spcAft>
              <a:buClr>
                <a:schemeClr val="dk1"/>
              </a:buClr>
              <a:buSzPts val="3733"/>
              <a:buFont typeface="Arial"/>
              <a:buChar char="–"/>
              <a:defRPr b="0" i="0" sz="3733" u="none" cap="none" strike="noStrike">
                <a:solidFill>
                  <a:schemeClr val="dk1"/>
                </a:solidFill>
                <a:latin typeface="Montserrat"/>
                <a:ea typeface="Montserrat"/>
                <a:cs typeface="Montserrat"/>
                <a:sym typeface="Montserrat"/>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Montserrat"/>
                <a:ea typeface="Montserrat"/>
                <a:cs typeface="Montserrat"/>
                <a:sym typeface="Montserrat"/>
              </a:defRPr>
            </a:lvl3pPr>
            <a:lvl4pPr indent="-397954" lvl="3" marL="1828800" marR="0" rtl="0" algn="l">
              <a:spcBef>
                <a:spcPts val="533"/>
              </a:spcBef>
              <a:spcAft>
                <a:spcPts val="0"/>
              </a:spcAft>
              <a:buClr>
                <a:schemeClr val="dk1"/>
              </a:buClr>
              <a:buSzPts val="2667"/>
              <a:buFont typeface="Arial"/>
              <a:buChar char="–"/>
              <a:defRPr b="0" i="0" sz="2667" u="none" cap="none" strike="noStrike">
                <a:solidFill>
                  <a:schemeClr val="dk1"/>
                </a:solidFill>
                <a:latin typeface="Montserrat"/>
                <a:ea typeface="Montserrat"/>
                <a:cs typeface="Montserrat"/>
                <a:sym typeface="Montserrat"/>
              </a:defRPr>
            </a:lvl4pPr>
            <a:lvl5pPr indent="-397954" lvl="4" marL="2286000" marR="0" rtl="0" algn="l">
              <a:spcBef>
                <a:spcPts val="533"/>
              </a:spcBef>
              <a:spcAft>
                <a:spcPts val="0"/>
              </a:spcAft>
              <a:buClr>
                <a:schemeClr val="dk1"/>
              </a:buClr>
              <a:buSzPts val="2667"/>
              <a:buFont typeface="Arial"/>
              <a:buChar char="»"/>
              <a:defRPr b="0" i="0" sz="2667" u="none" cap="none" strike="noStrike">
                <a:solidFill>
                  <a:schemeClr val="dk1"/>
                </a:solidFill>
                <a:latin typeface="Montserrat"/>
                <a:ea typeface="Montserrat"/>
                <a:cs typeface="Montserrat"/>
                <a:sym typeface="Montserrat"/>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8" name="Google Shape;28;p12"/>
          <p:cNvSpPr txBox="1"/>
          <p:nvPr>
            <p:ph idx="10" type="dt"/>
          </p:nvPr>
        </p:nvSpPr>
        <p:spPr>
          <a:xfrm>
            <a:off x="609600" y="6356352"/>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6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12"/>
          <p:cNvSpPr txBox="1"/>
          <p:nvPr>
            <p:ph idx="11" type="ftr"/>
          </p:nvPr>
        </p:nvSpPr>
        <p:spPr>
          <a:xfrm>
            <a:off x="4165600" y="6356352"/>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6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12"/>
          <p:cNvSpPr txBox="1"/>
          <p:nvPr>
            <p:ph idx="12" type="sldNum"/>
          </p:nvPr>
        </p:nvSpPr>
        <p:spPr>
          <a:xfrm>
            <a:off x="8737600" y="6356352"/>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600" u="none" cap="none" strike="noStrike">
                <a:solidFill>
                  <a:srgbClr val="888888"/>
                </a:solidFill>
                <a:latin typeface="Calibri"/>
                <a:ea typeface="Calibri"/>
                <a:cs typeface="Calibri"/>
                <a:sym typeface="Calibri"/>
              </a:defRPr>
            </a:lvl1pPr>
            <a:lvl2pPr indent="0" lvl="1" marL="0" marR="0" rtl="0" algn="r">
              <a:spcBef>
                <a:spcPts val="0"/>
              </a:spcBef>
              <a:buNone/>
              <a:defRPr b="0" i="0" sz="1600" u="none" cap="none" strike="noStrike">
                <a:solidFill>
                  <a:srgbClr val="888888"/>
                </a:solidFill>
                <a:latin typeface="Calibri"/>
                <a:ea typeface="Calibri"/>
                <a:cs typeface="Calibri"/>
                <a:sym typeface="Calibri"/>
              </a:defRPr>
            </a:lvl2pPr>
            <a:lvl3pPr indent="0" lvl="2" marL="0" marR="0" rtl="0" algn="r">
              <a:spcBef>
                <a:spcPts val="0"/>
              </a:spcBef>
              <a:buNone/>
              <a:defRPr b="0" i="0" sz="1600" u="none" cap="none" strike="noStrike">
                <a:solidFill>
                  <a:srgbClr val="888888"/>
                </a:solidFill>
                <a:latin typeface="Calibri"/>
                <a:ea typeface="Calibri"/>
                <a:cs typeface="Calibri"/>
                <a:sym typeface="Calibri"/>
              </a:defRPr>
            </a:lvl3pPr>
            <a:lvl4pPr indent="0" lvl="3" marL="0" marR="0" rtl="0" algn="r">
              <a:spcBef>
                <a:spcPts val="0"/>
              </a:spcBef>
              <a:buNone/>
              <a:defRPr b="0" i="0" sz="1600" u="none" cap="none" strike="noStrike">
                <a:solidFill>
                  <a:srgbClr val="888888"/>
                </a:solidFill>
                <a:latin typeface="Calibri"/>
                <a:ea typeface="Calibri"/>
                <a:cs typeface="Calibri"/>
                <a:sym typeface="Calibri"/>
              </a:defRPr>
            </a:lvl4pPr>
            <a:lvl5pPr indent="0" lvl="4" marL="0" marR="0" rtl="0" algn="r">
              <a:spcBef>
                <a:spcPts val="0"/>
              </a:spcBef>
              <a:buNone/>
              <a:defRPr b="0" i="0" sz="1600" u="none" cap="none" strike="noStrike">
                <a:solidFill>
                  <a:srgbClr val="888888"/>
                </a:solidFill>
                <a:latin typeface="Calibri"/>
                <a:ea typeface="Calibri"/>
                <a:cs typeface="Calibri"/>
                <a:sym typeface="Calibri"/>
              </a:defRPr>
            </a:lvl5pPr>
            <a:lvl6pPr indent="0" lvl="5" marL="0" marR="0" rtl="0" algn="r">
              <a:spcBef>
                <a:spcPts val="0"/>
              </a:spcBef>
              <a:buNone/>
              <a:defRPr b="0" i="0" sz="1600" u="none" cap="none" strike="noStrike">
                <a:solidFill>
                  <a:srgbClr val="888888"/>
                </a:solidFill>
                <a:latin typeface="Calibri"/>
                <a:ea typeface="Calibri"/>
                <a:cs typeface="Calibri"/>
                <a:sym typeface="Calibri"/>
              </a:defRPr>
            </a:lvl6pPr>
            <a:lvl7pPr indent="0" lvl="6" marL="0" marR="0" rtl="0" algn="r">
              <a:spcBef>
                <a:spcPts val="0"/>
              </a:spcBef>
              <a:buNone/>
              <a:defRPr b="0" i="0" sz="1600" u="none" cap="none" strike="noStrike">
                <a:solidFill>
                  <a:srgbClr val="888888"/>
                </a:solidFill>
                <a:latin typeface="Calibri"/>
                <a:ea typeface="Calibri"/>
                <a:cs typeface="Calibri"/>
                <a:sym typeface="Calibri"/>
              </a:defRPr>
            </a:lvl7pPr>
            <a:lvl8pPr indent="0" lvl="7" marL="0" marR="0" rtl="0" algn="r">
              <a:spcBef>
                <a:spcPts val="0"/>
              </a:spcBef>
              <a:buNone/>
              <a:defRPr b="0" i="0" sz="1600" u="none" cap="none" strike="noStrike">
                <a:solidFill>
                  <a:srgbClr val="888888"/>
                </a:solidFill>
                <a:latin typeface="Calibri"/>
                <a:ea typeface="Calibri"/>
                <a:cs typeface="Calibri"/>
                <a:sym typeface="Calibri"/>
              </a:defRPr>
            </a:lvl8pPr>
            <a:lvl9pPr indent="0" lvl="8" marL="0" marR="0" rtl="0" algn="r">
              <a:spcBef>
                <a:spcPts val="0"/>
              </a:spcBef>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2" r:id="rId1"/>
    <p:sldLayoutId id="214748365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votervoice.net/mobile/NABIP/Surveys" TargetMode="External"/><Relationship Id="rId4" Type="http://schemas.openxmlformats.org/officeDocument/2006/relationships/hyperlink" Target="https://www.votervoice.net/mobile/NABIP/Surveys/11551/Respond" TargetMode="External"/><Relationship Id="rId5" Type="http://schemas.openxmlformats.org/officeDocument/2006/relationships/hyperlink" Target="https://votervoice.net/mobile/NABIP/Surveys/11766/Respond" TargetMode="External"/><Relationship Id="rId6" Type="http://schemas.openxmlformats.org/officeDocument/2006/relationships/image" Target="../media/image5.png"/><Relationship Id="rId7"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comments" Target="../comments/comment1.xml"/><Relationship Id="rId4" Type="http://schemas.openxmlformats.org/officeDocument/2006/relationships/hyperlink" Target="https://www.youtube.com/watch?v=I6hr0Hl7Y4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nabip.qbstores.com/"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pic>
        <p:nvPicPr>
          <p:cNvPr descr="A logo for a company" id="45" name="Google Shape;45;p1"/>
          <p:cNvPicPr preferRelativeResize="0"/>
          <p:nvPr/>
        </p:nvPicPr>
        <p:blipFill rotWithShape="1">
          <a:blip r:embed="rId3">
            <a:alphaModFix/>
          </a:blip>
          <a:srcRect b="10919" l="0" r="0" t="0"/>
          <a:stretch/>
        </p:blipFill>
        <p:spPr>
          <a:xfrm>
            <a:off x="2067111" y="0"/>
            <a:ext cx="8821926" cy="56503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
          <p:cNvSpPr txBox="1"/>
          <p:nvPr/>
        </p:nvSpPr>
        <p:spPr>
          <a:xfrm>
            <a:off x="711569" y="0"/>
            <a:ext cx="10608467"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25457C"/>
              </a:buClr>
              <a:buSzPts val="4500"/>
              <a:buFont typeface="Montserrat ExtraBold"/>
              <a:buNone/>
            </a:pPr>
            <a:r>
              <a:rPr b="1" i="0" lang="en-US" sz="4500" u="none" cap="none" strike="noStrike">
                <a:solidFill>
                  <a:srgbClr val="25457C"/>
                </a:solidFill>
                <a:latin typeface="Montserrat ExtraBold"/>
                <a:ea typeface="Montserrat ExtraBold"/>
                <a:cs typeface="Montserrat ExtraBold"/>
                <a:sym typeface="Montserrat ExtraBold"/>
              </a:rPr>
              <a:t>How It Started </a:t>
            </a:r>
            <a:endParaRPr/>
          </a:p>
        </p:txBody>
      </p:sp>
      <p:sp>
        <p:nvSpPr>
          <p:cNvPr id="204" name="Google Shape;204;p3"/>
          <p:cNvSpPr txBox="1"/>
          <p:nvPr/>
        </p:nvSpPr>
        <p:spPr>
          <a:xfrm>
            <a:off x="572373" y="1325563"/>
            <a:ext cx="11419530" cy="4021814"/>
          </a:xfrm>
          <a:prstGeom prst="rect">
            <a:avLst/>
          </a:prstGeom>
          <a:noFill/>
          <a:ln>
            <a:noFill/>
          </a:ln>
        </p:spPr>
        <p:txBody>
          <a:bodyPr anchorCtr="0" anchor="t" bIns="45700" lIns="91425" spcFirstLastPara="1" rIns="91425" wrap="square" tIns="45700">
            <a:noAutofit/>
          </a:bodyPr>
          <a:lstStyle/>
          <a:p>
            <a:pPr indent="-260350" lvl="0" marL="228600" marR="0" rtl="0" algn="l">
              <a:lnSpc>
                <a:spcPct val="150000"/>
              </a:lnSpc>
              <a:spcBef>
                <a:spcPts val="0"/>
              </a:spcBef>
              <a:spcAft>
                <a:spcPts val="0"/>
              </a:spcAft>
              <a:buClr>
                <a:srgbClr val="002060"/>
              </a:buClr>
              <a:buSzPts val="2100"/>
              <a:buFont typeface="Calibri"/>
              <a:buChar char="•"/>
            </a:pPr>
            <a:r>
              <a:rPr lang="en-US" sz="2100">
                <a:solidFill>
                  <a:srgbClr val="002060"/>
                </a:solidFill>
                <a:latin typeface="Calibri"/>
                <a:ea typeface="Calibri"/>
                <a:cs typeface="Calibri"/>
                <a:sym typeface="Calibri"/>
              </a:rPr>
              <a:t>Change is hard without </a:t>
            </a:r>
            <a:r>
              <a:rPr lang="en-US" sz="2100">
                <a:solidFill>
                  <a:srgbClr val="002060"/>
                </a:solidFill>
                <a:latin typeface="Calibri"/>
                <a:ea typeface="Calibri"/>
                <a:cs typeface="Calibri"/>
                <a:sym typeface="Calibri"/>
              </a:rPr>
              <a:t>skepticism</a:t>
            </a:r>
            <a:r>
              <a:rPr lang="en-US" sz="2100">
                <a:solidFill>
                  <a:srgbClr val="002060"/>
                </a:solidFill>
                <a:latin typeface="Calibri"/>
                <a:ea typeface="Calibri"/>
                <a:cs typeface="Calibri"/>
                <a:sym typeface="Calibri"/>
              </a:rPr>
              <a:t> </a:t>
            </a:r>
            <a:r>
              <a:rPr i="0" lang="en-US" sz="2100" u="none" cap="none" strike="noStrike">
                <a:solidFill>
                  <a:srgbClr val="002060"/>
                </a:solidFill>
                <a:latin typeface="Calibri"/>
                <a:ea typeface="Calibri"/>
                <a:cs typeface="Calibri"/>
                <a:sym typeface="Calibri"/>
              </a:rPr>
              <a:t> - “A single survey isn’t going to do anything to fix the issues!” </a:t>
            </a:r>
            <a:endParaRPr sz="2100">
              <a:latin typeface="Calibri"/>
              <a:ea typeface="Calibri"/>
              <a:cs typeface="Calibri"/>
              <a:sym typeface="Calibri"/>
            </a:endParaRPr>
          </a:p>
          <a:p>
            <a:pPr indent="-247650" lvl="1" marL="685800" marR="0" rtl="0" algn="l">
              <a:lnSpc>
                <a:spcPct val="150000"/>
              </a:lnSpc>
              <a:spcBef>
                <a:spcPts val="500"/>
              </a:spcBef>
              <a:spcAft>
                <a:spcPts val="0"/>
              </a:spcAft>
              <a:buClr>
                <a:srgbClr val="002060"/>
              </a:buClr>
              <a:buSzPts val="2700"/>
              <a:buFont typeface="Calibri"/>
              <a:buChar char="•"/>
            </a:pPr>
            <a:r>
              <a:rPr b="1" i="0" lang="en-US" sz="2700" u="none" cap="none" strike="noStrike">
                <a:solidFill>
                  <a:srgbClr val="002060"/>
                </a:solidFill>
                <a:latin typeface="Calibri"/>
                <a:ea typeface="Calibri"/>
                <a:cs typeface="Calibri"/>
                <a:sym typeface="Calibri"/>
              </a:rPr>
              <a:t>BET! </a:t>
            </a:r>
            <a:endParaRPr sz="1700">
              <a:latin typeface="Calibri"/>
              <a:ea typeface="Calibri"/>
              <a:cs typeface="Calibri"/>
              <a:sym typeface="Calibri"/>
            </a:endParaRPr>
          </a:p>
          <a:p>
            <a:pPr indent="-260350" lvl="0" marL="228600" marR="0" rtl="0" algn="l">
              <a:lnSpc>
                <a:spcPct val="150000"/>
              </a:lnSpc>
              <a:spcBef>
                <a:spcPts val="1000"/>
              </a:spcBef>
              <a:spcAft>
                <a:spcPts val="0"/>
              </a:spcAft>
              <a:buClr>
                <a:srgbClr val="002060"/>
              </a:buClr>
              <a:buSzPts val="2100"/>
              <a:buFont typeface="Calibri"/>
              <a:buChar char="•"/>
            </a:pPr>
            <a:r>
              <a:rPr i="0" lang="en-US" sz="2100" u="none" cap="none" strike="noStrike">
                <a:solidFill>
                  <a:srgbClr val="002060"/>
                </a:solidFill>
                <a:latin typeface="Calibri"/>
                <a:ea typeface="Calibri"/>
                <a:cs typeface="Calibri"/>
                <a:sym typeface="Calibri"/>
              </a:rPr>
              <a:t>Weekly social media posts including a sample email, QR code, and ways to include in agents and brokers retention efforts proved successful and </a:t>
            </a:r>
            <a:r>
              <a:rPr lang="en-US" sz="2100">
                <a:solidFill>
                  <a:srgbClr val="002060"/>
                </a:solidFill>
                <a:latin typeface="Calibri"/>
                <a:ea typeface="Calibri"/>
                <a:cs typeface="Calibri"/>
                <a:sym typeface="Calibri"/>
              </a:rPr>
              <a:t>displayed overwhelming support -</a:t>
            </a:r>
            <a:r>
              <a:rPr i="0" lang="en-US" sz="2100" u="none" cap="none" strike="noStrike">
                <a:solidFill>
                  <a:srgbClr val="002060"/>
                </a:solidFill>
                <a:latin typeface="Calibri"/>
                <a:ea typeface="Calibri"/>
                <a:cs typeface="Calibri"/>
                <a:sym typeface="Calibri"/>
              </a:rPr>
              <a:t> clients wanted to help. </a:t>
            </a:r>
            <a:endParaRPr sz="2100">
              <a:latin typeface="Calibri"/>
              <a:ea typeface="Calibri"/>
              <a:cs typeface="Calibri"/>
              <a:sym typeface="Calibri"/>
            </a:endParaRPr>
          </a:p>
          <a:p>
            <a:pPr indent="-190500" lvl="0" marL="228600" marR="0" rtl="0" algn="l">
              <a:lnSpc>
                <a:spcPct val="150000"/>
              </a:lnSpc>
              <a:spcBef>
                <a:spcPts val="0"/>
              </a:spcBef>
              <a:spcAft>
                <a:spcPts val="0"/>
              </a:spcAft>
              <a:buClr>
                <a:srgbClr val="009999"/>
              </a:buClr>
              <a:buSzPts val="2600"/>
              <a:buFont typeface="Arial"/>
              <a:buChar char="•"/>
            </a:pPr>
            <a:r>
              <a:rPr b="1" i="0" lang="en-US" sz="2600" u="none" cap="none" strike="noStrike">
                <a:solidFill>
                  <a:srgbClr val="009999"/>
                </a:solidFill>
                <a:latin typeface="Calibri"/>
                <a:ea typeface="Calibri"/>
                <a:cs typeface="Calibri"/>
                <a:sym typeface="Calibri"/>
              </a:rPr>
              <a:t>We did it! Collectively…… </a:t>
            </a:r>
            <a:r>
              <a:rPr b="1" i="0" lang="en-US" sz="2600" u="none" cap="none" strike="noStrike">
                <a:solidFill>
                  <a:srgbClr val="009999"/>
                </a:solidFill>
                <a:latin typeface="Calibri"/>
                <a:ea typeface="Calibri"/>
                <a:cs typeface="Calibri"/>
                <a:sym typeface="Calibri"/>
                <a:extLst>
                  <a:ext uri="http://customooxmlschemas.google.com/">
                    <go:slidesCustomData xmlns:go="http://customooxmlschemas.google.com/" textRoundtripDataId="3"/>
                  </a:ext>
                </a:extLst>
              </a:rPr>
              <a:t>1</a:t>
            </a:r>
            <a:r>
              <a:rPr b="1" lang="en-US" sz="2600">
                <a:solidFill>
                  <a:srgbClr val="009999"/>
                </a:solidFill>
                <a:latin typeface="Calibri"/>
                <a:ea typeface="Calibri"/>
                <a:cs typeface="Calibri"/>
                <a:sym typeface="Calibri"/>
                <a:extLst>
                  <a:ext uri="http://customooxmlschemas.google.com/">
                    <go:slidesCustomData xmlns:go="http://customooxmlschemas.google.com/" textRoundtripDataId="4"/>
                  </a:ext>
                </a:extLst>
              </a:rPr>
              <a:t>4</a:t>
            </a:r>
            <a:r>
              <a:rPr b="1" i="0" lang="en-US" sz="2600" u="none" cap="none" strike="noStrike">
                <a:solidFill>
                  <a:srgbClr val="009999"/>
                </a:solidFill>
                <a:latin typeface="Calibri"/>
                <a:ea typeface="Calibri"/>
                <a:cs typeface="Calibri"/>
                <a:sym typeface="Calibri"/>
                <a:extLst>
                  <a:ext uri="http://customooxmlschemas.google.com/">
                    <go:slidesCustomData xmlns:go="http://customooxmlschemas.google.com/" textRoundtripDataId="5"/>
                  </a:ext>
                </a:extLst>
              </a:rPr>
              <a:t>,000 Medicare Client Survey</a:t>
            </a:r>
            <a:r>
              <a:rPr b="1" lang="en-US" sz="2600">
                <a:solidFill>
                  <a:srgbClr val="009999"/>
                </a:solidFill>
                <a:latin typeface="Calibri"/>
                <a:ea typeface="Calibri"/>
                <a:cs typeface="Calibri"/>
                <a:sym typeface="Calibri"/>
              </a:rPr>
              <a:t>s</a:t>
            </a:r>
            <a:r>
              <a:rPr b="1" i="0" lang="en-US" sz="2600" u="none" cap="none" strike="noStrike">
                <a:solidFill>
                  <a:srgbClr val="009999"/>
                </a:solidFill>
                <a:latin typeface="Calibri"/>
                <a:ea typeface="Calibri"/>
                <a:cs typeface="Calibri"/>
                <a:sym typeface="Calibri"/>
              </a:rPr>
              <a:t>!  </a:t>
            </a:r>
            <a:endParaRPr sz="2600">
              <a:latin typeface="Calibri"/>
              <a:ea typeface="Calibri"/>
              <a:cs typeface="Calibri"/>
              <a:sym typeface="Calibri"/>
            </a:endParaRPr>
          </a:p>
          <a:p>
            <a:pPr indent="-152400" lvl="0" marL="228600" marR="0" rtl="0" algn="l">
              <a:lnSpc>
                <a:spcPct val="150000"/>
              </a:lnSpc>
              <a:spcBef>
                <a:spcPts val="1000"/>
              </a:spcBef>
              <a:spcAft>
                <a:spcPts val="0"/>
              </a:spcAft>
              <a:buClr>
                <a:schemeClr val="dk1"/>
              </a:buClr>
              <a:buSzPts val="1200"/>
              <a:buFont typeface="Arial"/>
              <a:buNone/>
            </a:pPr>
            <a:r>
              <a:t/>
            </a:r>
            <a:endParaRPr b="0" i="0" sz="1200" u="none" cap="none" strike="noStrike">
              <a:solidFill>
                <a:srgbClr val="002060"/>
              </a:solidFill>
              <a:latin typeface="Montserrat"/>
              <a:ea typeface="Montserrat"/>
              <a:cs typeface="Montserrat"/>
              <a:sym typeface="Montserrat"/>
            </a:endParaRPr>
          </a:p>
        </p:txBody>
      </p:sp>
      <p:pic>
        <p:nvPicPr>
          <p:cNvPr id="205" name="Google Shape;205;p3"/>
          <p:cNvPicPr preferRelativeResize="0"/>
          <p:nvPr/>
        </p:nvPicPr>
        <p:blipFill rotWithShape="1">
          <a:blip r:embed="rId3">
            <a:alphaModFix/>
          </a:blip>
          <a:srcRect b="0" l="0" r="0" t="0"/>
          <a:stretch/>
        </p:blipFill>
        <p:spPr>
          <a:xfrm>
            <a:off x="9946718" y="5373526"/>
            <a:ext cx="2245283" cy="11062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g348e2770d88_0_0"/>
          <p:cNvSpPr txBox="1"/>
          <p:nvPr/>
        </p:nvSpPr>
        <p:spPr>
          <a:xfrm>
            <a:off x="2428300" y="2512000"/>
            <a:ext cx="5957400" cy="3391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i="0" lang="en-US" sz="2300" u="none" cap="none" strike="noStrike">
                <a:solidFill>
                  <a:schemeClr val="dk1"/>
                </a:solidFill>
                <a:latin typeface="Calibri"/>
                <a:ea typeface="Calibri"/>
                <a:cs typeface="Calibri"/>
                <a:sym typeface="Calibri"/>
              </a:rPr>
              <a:t>The only way that we affect change is by all working together to push for change desired! </a:t>
            </a:r>
            <a:endParaRPr sz="2300">
              <a:latin typeface="Calibri"/>
              <a:ea typeface="Calibri"/>
              <a:cs typeface="Calibri"/>
              <a:sym typeface="Calibri"/>
            </a:endParaRPr>
          </a:p>
          <a:p>
            <a:pPr indent="0" lvl="0" marL="0" marR="0" rtl="0" algn="l">
              <a:lnSpc>
                <a:spcPct val="90000"/>
              </a:lnSpc>
              <a:spcBef>
                <a:spcPts val="600"/>
              </a:spcBef>
              <a:spcAft>
                <a:spcPts val="0"/>
              </a:spcAft>
              <a:buNone/>
            </a:pPr>
            <a:r>
              <a:t/>
            </a:r>
            <a:endParaRPr i="0" sz="2300" u="none" cap="none" strike="noStrike">
              <a:solidFill>
                <a:schemeClr val="dk1"/>
              </a:solidFill>
              <a:latin typeface="Calibri"/>
              <a:ea typeface="Calibri"/>
              <a:cs typeface="Calibri"/>
              <a:sym typeface="Calibri"/>
            </a:endParaRPr>
          </a:p>
          <a:p>
            <a:pPr indent="0" lvl="0" marL="0" marR="0" rtl="0" algn="l">
              <a:lnSpc>
                <a:spcPct val="90000"/>
              </a:lnSpc>
              <a:spcBef>
                <a:spcPts val="600"/>
              </a:spcBef>
              <a:spcAft>
                <a:spcPts val="0"/>
              </a:spcAft>
              <a:buNone/>
            </a:pPr>
            <a:r>
              <a:rPr b="1" i="0" lang="en-US" sz="2300" u="none" cap="none" strike="noStrike">
                <a:solidFill>
                  <a:srgbClr val="009999"/>
                </a:solidFill>
                <a:latin typeface="Calibri"/>
                <a:ea typeface="Calibri"/>
                <a:cs typeface="Calibri"/>
                <a:sym typeface="Calibri"/>
              </a:rPr>
              <a:t>YOU have the POWER </a:t>
            </a:r>
            <a:endParaRPr b="1" i="0" sz="2300" u="none" cap="none" strike="noStrike">
              <a:solidFill>
                <a:srgbClr val="009999"/>
              </a:solidFill>
              <a:latin typeface="Calibri"/>
              <a:ea typeface="Calibri"/>
              <a:cs typeface="Calibri"/>
              <a:sym typeface="Calibri"/>
            </a:endParaRPr>
          </a:p>
          <a:p>
            <a:pPr indent="0" lvl="0" marL="0" marR="0" rtl="0" algn="l">
              <a:lnSpc>
                <a:spcPct val="90000"/>
              </a:lnSpc>
              <a:spcBef>
                <a:spcPts val="600"/>
              </a:spcBef>
              <a:spcAft>
                <a:spcPts val="0"/>
              </a:spcAft>
              <a:buNone/>
            </a:pPr>
            <a:r>
              <a:rPr b="1" i="0" lang="en-US" sz="2300" u="none" cap="none" strike="noStrike">
                <a:solidFill>
                  <a:srgbClr val="009999"/>
                </a:solidFill>
                <a:latin typeface="Calibri"/>
                <a:ea typeface="Calibri"/>
                <a:cs typeface="Calibri"/>
                <a:sym typeface="Calibri"/>
              </a:rPr>
              <a:t>to affect change </a:t>
            </a:r>
            <a:endParaRPr b="1" sz="2300">
              <a:solidFill>
                <a:srgbClr val="009999"/>
              </a:solidFill>
              <a:latin typeface="Calibri"/>
              <a:ea typeface="Calibri"/>
              <a:cs typeface="Calibri"/>
              <a:sym typeface="Calibri"/>
            </a:endParaRPr>
          </a:p>
          <a:p>
            <a:pPr indent="0" lvl="0" marL="0" marR="0" rtl="0" algn="l">
              <a:lnSpc>
                <a:spcPct val="90000"/>
              </a:lnSpc>
              <a:spcBef>
                <a:spcPts val="600"/>
              </a:spcBef>
              <a:spcAft>
                <a:spcPts val="0"/>
              </a:spcAft>
              <a:buNone/>
            </a:pPr>
            <a:r>
              <a:t/>
            </a:r>
            <a:endParaRPr sz="2300">
              <a:latin typeface="Calibri"/>
              <a:ea typeface="Calibri"/>
              <a:cs typeface="Calibri"/>
              <a:sym typeface="Calibri"/>
            </a:endParaRPr>
          </a:p>
          <a:p>
            <a:pPr indent="0" lvl="0" marL="0" rtl="0" algn="ctr">
              <a:lnSpc>
                <a:spcPct val="90000"/>
              </a:lnSpc>
              <a:spcBef>
                <a:spcPts val="0"/>
              </a:spcBef>
              <a:spcAft>
                <a:spcPts val="0"/>
              </a:spcAft>
              <a:buSzPts val="2400"/>
              <a:buNone/>
            </a:pPr>
            <a:r>
              <a:rPr b="1" lang="en-US" sz="2400">
                <a:solidFill>
                  <a:schemeClr val="lt1"/>
                </a:solidFill>
                <a:latin typeface="Montserrat"/>
                <a:ea typeface="Montserrat"/>
                <a:cs typeface="Montserrat"/>
                <a:sym typeface="Montserrat"/>
              </a:rPr>
              <a:t>What are we doing with the Survey</a:t>
            </a:r>
            <a:endParaRPr sz="2100">
              <a:solidFill>
                <a:schemeClr val="dk1"/>
              </a:solidFill>
            </a:endParaRPr>
          </a:p>
          <a:p>
            <a:pPr indent="0" lvl="0" marL="0" marR="0" rtl="0" algn="ctr">
              <a:lnSpc>
                <a:spcPct val="90000"/>
              </a:lnSpc>
              <a:spcBef>
                <a:spcPts val="600"/>
              </a:spcBef>
              <a:spcAft>
                <a:spcPts val="0"/>
              </a:spcAft>
              <a:buNone/>
            </a:pPr>
            <a:r>
              <a:rPr b="1" i="0" lang="en-US" sz="2100" u="none" cap="none" strike="noStrike">
                <a:solidFill>
                  <a:srgbClr val="002060"/>
                </a:solidFill>
                <a:latin typeface="Montserrat ExtraBold"/>
                <a:ea typeface="Montserrat ExtraBold"/>
                <a:cs typeface="Montserrat ExtraBold"/>
                <a:sym typeface="Montserrat ExtraBold"/>
              </a:rPr>
              <a:t>PLEASE GET INVOLVED today!</a:t>
            </a:r>
            <a:endParaRPr/>
          </a:p>
        </p:txBody>
      </p:sp>
      <p:sp>
        <p:nvSpPr>
          <p:cNvPr id="51" name="Google Shape;51;g348e2770d88_0_0"/>
          <p:cNvSpPr txBox="1"/>
          <p:nvPr/>
        </p:nvSpPr>
        <p:spPr>
          <a:xfrm>
            <a:off x="0" y="0"/>
            <a:ext cx="12192000" cy="13257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400"/>
              <a:buFont typeface="Montserrat Medium"/>
              <a:buNone/>
            </a:pPr>
            <a:r>
              <a:rPr b="1" lang="en-US" sz="4400">
                <a:solidFill>
                  <a:schemeClr val="lt1"/>
                </a:solidFill>
                <a:latin typeface="Montserrat Medium"/>
                <a:ea typeface="Montserrat Medium"/>
                <a:cs typeface="Montserrat Medium"/>
                <a:sym typeface="Montserrat Medium"/>
              </a:rPr>
              <a:t>Support Senate Bill S.2625</a:t>
            </a:r>
            <a:endParaRPr/>
          </a:p>
        </p:txBody>
      </p:sp>
      <p:pic>
        <p:nvPicPr>
          <p:cNvPr id="52" name="Google Shape;52;g348e2770d88_0_0"/>
          <p:cNvPicPr preferRelativeResize="0"/>
          <p:nvPr/>
        </p:nvPicPr>
        <p:blipFill rotWithShape="1">
          <a:blip r:embed="rId3">
            <a:alphaModFix/>
          </a:blip>
          <a:srcRect b="0" l="0" r="0" t="0"/>
          <a:stretch/>
        </p:blipFill>
        <p:spPr>
          <a:xfrm>
            <a:off x="9946718" y="5373526"/>
            <a:ext cx="2245283" cy="1106235"/>
          </a:xfrm>
          <a:prstGeom prst="rect">
            <a:avLst/>
          </a:prstGeom>
          <a:noFill/>
          <a:ln>
            <a:noFill/>
          </a:ln>
        </p:spPr>
      </p:pic>
      <p:sp>
        <p:nvSpPr>
          <p:cNvPr id="53" name="Google Shape;53;g348e2770d88_0_0"/>
          <p:cNvSpPr txBox="1"/>
          <p:nvPr/>
        </p:nvSpPr>
        <p:spPr>
          <a:xfrm>
            <a:off x="8172700" y="2836900"/>
            <a:ext cx="16209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009999"/>
                </a:solidFill>
                <a:latin typeface="Calibri"/>
                <a:ea typeface="Calibri"/>
                <a:cs typeface="Calibri"/>
                <a:sym typeface="Calibri"/>
              </a:rPr>
              <a:t>Support Bill S.2625</a:t>
            </a:r>
            <a:endParaRPr/>
          </a:p>
        </p:txBody>
      </p:sp>
      <p:sp>
        <p:nvSpPr>
          <p:cNvPr id="54" name="Google Shape;54;g348e2770d88_0_0"/>
          <p:cNvSpPr/>
          <p:nvPr/>
        </p:nvSpPr>
        <p:spPr>
          <a:xfrm>
            <a:off x="6063400" y="3633775"/>
            <a:ext cx="2109300" cy="1325700"/>
          </a:xfrm>
          <a:prstGeom prst="rightArrow">
            <a:avLst>
              <a:gd fmla="val 50000" name="adj1"/>
              <a:gd fmla="val 50000" name="adj2"/>
            </a:avLst>
          </a:prstGeom>
          <a:solidFill>
            <a:srgbClr val="3099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100">
                <a:solidFill>
                  <a:srgbClr val="FFFFFF"/>
                </a:solidFill>
                <a:latin typeface="Calibri"/>
                <a:ea typeface="Calibri"/>
                <a:cs typeface="Calibri"/>
                <a:sym typeface="Calibri"/>
              </a:rPr>
              <a:t>Contact legislators</a:t>
            </a:r>
            <a:endParaRPr b="1" sz="2100">
              <a:solidFill>
                <a:srgbClr val="FFFFFF"/>
              </a:solidFill>
              <a:latin typeface="Calibri"/>
              <a:ea typeface="Calibri"/>
              <a:cs typeface="Calibri"/>
              <a:sym typeface="Calibri"/>
            </a:endParaRPr>
          </a:p>
        </p:txBody>
      </p:sp>
      <p:pic>
        <p:nvPicPr>
          <p:cNvPr id="55" name="Google Shape;55;g348e2770d88_0_0" title="exported_qrcode_image_600 (2).png"/>
          <p:cNvPicPr preferRelativeResize="0"/>
          <p:nvPr/>
        </p:nvPicPr>
        <p:blipFill>
          <a:blip r:embed="rId4">
            <a:alphaModFix/>
          </a:blip>
          <a:stretch>
            <a:fillRect/>
          </a:stretch>
        </p:blipFill>
        <p:spPr>
          <a:xfrm>
            <a:off x="8231425" y="3590500"/>
            <a:ext cx="1503450" cy="1503450"/>
          </a:xfrm>
          <a:prstGeom prst="rect">
            <a:avLst/>
          </a:prstGeom>
          <a:noFill/>
          <a:ln>
            <a:noFill/>
          </a:ln>
        </p:spPr>
      </p:pic>
      <p:sp>
        <p:nvSpPr>
          <p:cNvPr id="56" name="Google Shape;56;g348e2770d88_0_0"/>
          <p:cNvSpPr/>
          <p:nvPr/>
        </p:nvSpPr>
        <p:spPr>
          <a:xfrm>
            <a:off x="3391656" y="1340750"/>
            <a:ext cx="5047500" cy="790200"/>
          </a:xfrm>
          <a:prstGeom prst="rect">
            <a:avLst/>
          </a:prstGeom>
          <a:solidFill>
            <a:srgbClr val="019A9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348e2770d88_0_0"/>
          <p:cNvSpPr txBox="1"/>
          <p:nvPr/>
        </p:nvSpPr>
        <p:spPr>
          <a:xfrm>
            <a:off x="2156075" y="1340750"/>
            <a:ext cx="7356300" cy="790200"/>
          </a:xfrm>
          <a:prstGeom prst="rect">
            <a:avLst/>
          </a:prstGeom>
          <a:solidFill>
            <a:srgbClr val="019A94"/>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Montserrat"/>
              <a:buNone/>
            </a:pPr>
            <a:r>
              <a:rPr b="1" lang="en-US" sz="2400">
                <a:solidFill>
                  <a:schemeClr val="lt1"/>
                </a:solidFill>
                <a:latin typeface="Montserrat"/>
                <a:ea typeface="Montserrat"/>
                <a:cs typeface="Montserrat"/>
                <a:sym typeface="Montserrat"/>
              </a:rPr>
              <a:t>The Independent Brokers Time Act of 2025</a:t>
            </a:r>
            <a:endParaRPr/>
          </a:p>
        </p:txBody>
      </p:sp>
      <p:pic>
        <p:nvPicPr>
          <p:cNvPr id="58" name="Google Shape;58;g348e2770d88_0_0" title="_2026 _MS-AEP.png"/>
          <p:cNvPicPr preferRelativeResize="0"/>
          <p:nvPr/>
        </p:nvPicPr>
        <p:blipFill rotWithShape="1">
          <a:blip r:embed="rId5">
            <a:alphaModFix/>
          </a:blip>
          <a:srcRect b="30790" l="20163" r="33937" t="40007"/>
          <a:stretch/>
        </p:blipFill>
        <p:spPr>
          <a:xfrm>
            <a:off x="4763450" y="3948875"/>
            <a:ext cx="1503449" cy="956524"/>
          </a:xfrm>
          <a:prstGeom prst="rect">
            <a:avLst/>
          </a:prstGeom>
          <a:solidFill>
            <a:srgbClr val="309994"/>
          </a:solidFill>
          <a:ln>
            <a:noFill/>
          </a:ln>
        </p:spPr>
      </p:pic>
      <p:sp>
        <p:nvSpPr>
          <p:cNvPr id="59" name="Google Shape;59;g348e2770d88_0_0"/>
          <p:cNvSpPr txBox="1"/>
          <p:nvPr/>
        </p:nvSpPr>
        <p:spPr>
          <a:xfrm>
            <a:off x="3714350" y="5726550"/>
            <a:ext cx="5482500" cy="1477500"/>
          </a:xfrm>
          <a:prstGeom prst="rect">
            <a:avLst/>
          </a:prstGeom>
          <a:solidFill>
            <a:srgbClr val="FFFF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P</a:t>
            </a:r>
            <a:r>
              <a:rPr lang="en-US" sz="2800">
                <a:solidFill>
                  <a:schemeClr val="dk1"/>
                </a:solidFill>
                <a:latin typeface="Calibri"/>
                <a:ea typeface="Calibri"/>
                <a:cs typeface="Calibri"/>
                <a:sym typeface="Calibri"/>
              </a:rPr>
              <a:t>lease</a:t>
            </a:r>
            <a:r>
              <a:rPr lang="en-US" sz="2800">
                <a:solidFill>
                  <a:schemeClr val="dk1"/>
                </a:solidFill>
                <a:latin typeface="Calibri"/>
                <a:ea typeface="Calibri"/>
                <a:cs typeface="Calibri"/>
                <a:sym typeface="Calibri"/>
              </a:rPr>
              <a:t> allow GA to fix the shout-out link current only working for </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lang="en-US" sz="2800">
                <a:solidFill>
                  <a:schemeClr val="dk1"/>
                </a:solidFill>
                <a:latin typeface="Calibri"/>
                <a:ea typeface="Calibri"/>
                <a:cs typeface="Calibri"/>
                <a:sym typeface="Calibri"/>
              </a:rPr>
              <a:t>SD and NV brokers</a:t>
            </a:r>
            <a:endParaRPr sz="2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9"/>
          <p:cNvSpPr txBox="1"/>
          <p:nvPr/>
        </p:nvSpPr>
        <p:spPr>
          <a:xfrm>
            <a:off x="1637025" y="1722375"/>
            <a:ext cx="8113200" cy="3889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i="0" lang="en-US" sz="2300" u="none" cap="none" strike="noStrike">
                <a:solidFill>
                  <a:schemeClr val="dk1"/>
                </a:solidFill>
                <a:latin typeface="Calibri"/>
                <a:ea typeface="Calibri"/>
                <a:cs typeface="Calibri"/>
                <a:sym typeface="Calibri"/>
              </a:rPr>
              <a:t>The only way that we affect change is by all working together to push for the change desired! </a:t>
            </a:r>
            <a:endParaRPr sz="2300">
              <a:latin typeface="Calibri"/>
              <a:ea typeface="Calibri"/>
              <a:cs typeface="Calibri"/>
              <a:sym typeface="Calibri"/>
            </a:endParaRPr>
          </a:p>
          <a:p>
            <a:pPr indent="0" lvl="0" marL="0" marR="0" rtl="0" algn="l">
              <a:lnSpc>
                <a:spcPct val="90000"/>
              </a:lnSpc>
              <a:spcBef>
                <a:spcPts val="600"/>
              </a:spcBef>
              <a:spcAft>
                <a:spcPts val="0"/>
              </a:spcAft>
              <a:buNone/>
            </a:pPr>
            <a:r>
              <a:t/>
            </a:r>
            <a:endParaRPr i="0" sz="2300" u="none" cap="none" strike="noStrike">
              <a:solidFill>
                <a:schemeClr val="dk1"/>
              </a:solidFill>
              <a:latin typeface="Calibri"/>
              <a:ea typeface="Calibri"/>
              <a:cs typeface="Calibri"/>
              <a:sym typeface="Calibri"/>
            </a:endParaRPr>
          </a:p>
          <a:p>
            <a:pPr indent="0" lvl="0" marL="0" marR="0" rtl="0" algn="l">
              <a:lnSpc>
                <a:spcPct val="90000"/>
              </a:lnSpc>
              <a:spcBef>
                <a:spcPts val="600"/>
              </a:spcBef>
              <a:spcAft>
                <a:spcPts val="0"/>
              </a:spcAft>
              <a:buNone/>
            </a:pPr>
            <a:r>
              <a:rPr b="1" i="0" lang="en-US" sz="2300" u="none" cap="none" strike="noStrike">
                <a:solidFill>
                  <a:srgbClr val="009999"/>
                </a:solidFill>
                <a:latin typeface="Calibri"/>
                <a:ea typeface="Calibri"/>
                <a:cs typeface="Calibri"/>
                <a:sym typeface="Calibri"/>
              </a:rPr>
              <a:t>YOU have the POWER to affect change </a:t>
            </a:r>
            <a:endParaRPr b="1" sz="2300">
              <a:solidFill>
                <a:srgbClr val="009999"/>
              </a:solidFill>
              <a:latin typeface="Calibri"/>
              <a:ea typeface="Calibri"/>
              <a:cs typeface="Calibri"/>
              <a:sym typeface="Calibri"/>
            </a:endParaRPr>
          </a:p>
          <a:p>
            <a:pPr indent="0" lvl="0" marL="0" marR="0" rtl="0" algn="l">
              <a:lnSpc>
                <a:spcPct val="90000"/>
              </a:lnSpc>
              <a:spcBef>
                <a:spcPts val="600"/>
              </a:spcBef>
              <a:spcAft>
                <a:spcPts val="0"/>
              </a:spcAft>
              <a:buNone/>
            </a:pPr>
            <a:r>
              <a:t/>
            </a:r>
            <a:endParaRPr b="1" sz="2300">
              <a:solidFill>
                <a:srgbClr val="009999"/>
              </a:solidFill>
              <a:latin typeface="Calibri"/>
              <a:ea typeface="Calibri"/>
              <a:cs typeface="Calibri"/>
              <a:sym typeface="Calibri"/>
            </a:endParaRPr>
          </a:p>
          <a:p>
            <a:pPr indent="0" lvl="0" marL="0" rtl="0" algn="l">
              <a:lnSpc>
                <a:spcPct val="90000"/>
              </a:lnSpc>
              <a:spcBef>
                <a:spcPts val="600"/>
              </a:spcBef>
              <a:spcAft>
                <a:spcPts val="0"/>
              </a:spcAft>
              <a:buNone/>
            </a:pPr>
            <a:r>
              <a:rPr lang="en-US" sz="2300">
                <a:solidFill>
                  <a:schemeClr val="dk1"/>
                </a:solidFill>
                <a:latin typeface="Calibri"/>
                <a:ea typeface="Calibri"/>
                <a:cs typeface="Calibri"/>
                <a:sym typeface="Calibri"/>
              </a:rPr>
              <a:t>This takes time, dedication, money and effort by ALL OF US! </a:t>
            </a:r>
            <a:endParaRPr sz="2300">
              <a:latin typeface="Calibri"/>
              <a:ea typeface="Calibri"/>
              <a:cs typeface="Calibri"/>
              <a:sym typeface="Calibri"/>
            </a:endParaRPr>
          </a:p>
          <a:p>
            <a:pPr indent="0" lvl="0" marL="0" marR="0" rtl="0" algn="l">
              <a:lnSpc>
                <a:spcPct val="90000"/>
              </a:lnSpc>
              <a:spcBef>
                <a:spcPts val="600"/>
              </a:spcBef>
              <a:spcAft>
                <a:spcPts val="0"/>
              </a:spcAft>
              <a:buNone/>
            </a:pPr>
            <a:r>
              <a:t/>
            </a:r>
            <a:endParaRPr b="0" i="0" sz="2100" u="none" cap="none" strike="noStrike">
              <a:solidFill>
                <a:schemeClr val="dk1"/>
              </a:solidFill>
              <a:latin typeface="Arial"/>
              <a:ea typeface="Arial"/>
              <a:cs typeface="Arial"/>
              <a:sym typeface="Arial"/>
            </a:endParaRPr>
          </a:p>
          <a:p>
            <a:pPr indent="0" lvl="0" marL="0" marR="0" rtl="0" algn="ctr">
              <a:lnSpc>
                <a:spcPct val="90000"/>
              </a:lnSpc>
              <a:spcBef>
                <a:spcPts val="600"/>
              </a:spcBef>
              <a:spcAft>
                <a:spcPts val="0"/>
              </a:spcAft>
              <a:buNone/>
            </a:pPr>
            <a:r>
              <a:rPr b="1" i="0" lang="en-US" sz="2100" u="none" cap="none" strike="noStrike">
                <a:solidFill>
                  <a:srgbClr val="002060"/>
                </a:solidFill>
                <a:latin typeface="Montserrat ExtraBold"/>
                <a:ea typeface="Montserrat ExtraBold"/>
                <a:cs typeface="Montserrat ExtraBold"/>
                <a:sym typeface="Montserrat ExtraBold"/>
              </a:rPr>
              <a:t>PLEASE GET INVOLVED today!</a:t>
            </a:r>
            <a:endParaRPr/>
          </a:p>
        </p:txBody>
      </p:sp>
      <p:sp>
        <p:nvSpPr>
          <p:cNvPr id="65" name="Google Shape;65;p9"/>
          <p:cNvSpPr txBox="1"/>
          <p:nvPr/>
        </p:nvSpPr>
        <p:spPr>
          <a:xfrm>
            <a:off x="0" y="0"/>
            <a:ext cx="12192000"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400"/>
              <a:buFont typeface="Montserrat Medium"/>
              <a:buNone/>
            </a:pPr>
            <a:r>
              <a:rPr b="1" i="0" lang="en-US" sz="4400" u="none" cap="none" strike="noStrike">
                <a:solidFill>
                  <a:schemeClr val="lt1"/>
                </a:solidFill>
                <a:latin typeface="Montserrat Medium"/>
                <a:ea typeface="Montserrat Medium"/>
                <a:cs typeface="Montserrat Medium"/>
                <a:sym typeface="Montserrat Medium"/>
              </a:rPr>
              <a:t>We Need You!</a:t>
            </a:r>
            <a:endParaRPr/>
          </a:p>
        </p:txBody>
      </p:sp>
      <p:pic>
        <p:nvPicPr>
          <p:cNvPr id="66" name="Google Shape;66;p9"/>
          <p:cNvPicPr preferRelativeResize="0"/>
          <p:nvPr/>
        </p:nvPicPr>
        <p:blipFill rotWithShape="1">
          <a:blip r:embed="rId3">
            <a:alphaModFix/>
          </a:blip>
          <a:srcRect b="0" l="0" r="0" t="0"/>
          <a:stretch/>
        </p:blipFill>
        <p:spPr>
          <a:xfrm>
            <a:off x="9946718" y="5373526"/>
            <a:ext cx="2245283" cy="1106235"/>
          </a:xfrm>
          <a:prstGeom prst="rect">
            <a:avLst/>
          </a:prstGeom>
          <a:noFill/>
          <a:ln>
            <a:noFill/>
          </a:ln>
        </p:spPr>
      </p:pic>
      <p:pic>
        <p:nvPicPr>
          <p:cNvPr id="67" name="Google Shape;67;p9" title="exported_qrcode_image_600 (1).png"/>
          <p:cNvPicPr preferRelativeResize="0"/>
          <p:nvPr/>
        </p:nvPicPr>
        <p:blipFill>
          <a:blip r:embed="rId4">
            <a:alphaModFix/>
          </a:blip>
          <a:stretch>
            <a:fillRect/>
          </a:stretch>
        </p:blipFill>
        <p:spPr>
          <a:xfrm>
            <a:off x="9892650" y="2743550"/>
            <a:ext cx="1620900" cy="1620900"/>
          </a:xfrm>
          <a:prstGeom prst="rect">
            <a:avLst/>
          </a:prstGeom>
          <a:noFill/>
          <a:ln>
            <a:noFill/>
          </a:ln>
        </p:spPr>
      </p:pic>
      <p:sp>
        <p:nvSpPr>
          <p:cNvPr id="68" name="Google Shape;68;p9"/>
          <p:cNvSpPr txBox="1"/>
          <p:nvPr/>
        </p:nvSpPr>
        <p:spPr>
          <a:xfrm>
            <a:off x="9892650" y="2131725"/>
            <a:ext cx="16209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009999"/>
                </a:solidFill>
                <a:latin typeface="Calibri"/>
                <a:ea typeface="Calibri"/>
                <a:cs typeface="Calibri"/>
                <a:sym typeface="Calibri"/>
              </a:rPr>
              <a:t>NABIP</a:t>
            </a:r>
            <a:endParaRPr b="1" sz="2000">
              <a:solidFill>
                <a:srgbClr val="009999"/>
              </a:solidFill>
              <a:latin typeface="Calibri"/>
              <a:ea typeface="Calibri"/>
              <a:cs typeface="Calibri"/>
              <a:sym typeface="Calibri"/>
            </a:endParaRPr>
          </a:p>
          <a:p>
            <a:pPr indent="0" lvl="0" marL="0" marR="0" rtl="0" algn="ctr">
              <a:spcBef>
                <a:spcPts val="0"/>
              </a:spcBef>
              <a:spcAft>
                <a:spcPts val="0"/>
              </a:spcAft>
              <a:buNone/>
            </a:pPr>
            <a:r>
              <a:rPr b="1" lang="en-US" sz="2000">
                <a:solidFill>
                  <a:srgbClr val="009999"/>
                </a:solidFill>
                <a:latin typeface="Calibri"/>
                <a:ea typeface="Calibri"/>
                <a:cs typeface="Calibri"/>
                <a:sym typeface="Calibri"/>
              </a:rPr>
              <a:t>Vision 2030</a:t>
            </a:r>
            <a:endParaRPr/>
          </a:p>
        </p:txBody>
      </p:sp>
      <p:sp>
        <p:nvSpPr>
          <p:cNvPr id="69" name="Google Shape;69;p9"/>
          <p:cNvSpPr/>
          <p:nvPr/>
        </p:nvSpPr>
        <p:spPr>
          <a:xfrm>
            <a:off x="8078175" y="2442175"/>
            <a:ext cx="1738800" cy="1395300"/>
          </a:xfrm>
          <a:prstGeom prst="rightArrow">
            <a:avLst>
              <a:gd fmla="val 50000" name="adj1"/>
              <a:gd fmla="val 50000" name="adj2"/>
            </a:avLst>
          </a:prstGeom>
          <a:solidFill>
            <a:srgbClr val="3099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solidFill>
                  <a:srgbClr val="FFFFFF"/>
                </a:solidFill>
                <a:latin typeface="Calibri"/>
                <a:ea typeface="Calibri"/>
                <a:cs typeface="Calibri"/>
                <a:sym typeface="Calibri"/>
              </a:rPr>
              <a:t>Speak up </a:t>
            </a:r>
            <a:endParaRPr b="1" sz="2400">
              <a:solidFill>
                <a:srgbClr val="FFFFFF"/>
              </a:solidFill>
              <a:latin typeface="Calibri"/>
              <a:ea typeface="Calibri"/>
              <a:cs typeface="Calibri"/>
              <a:sym typeface="Calibri"/>
            </a:endParaRPr>
          </a:p>
        </p:txBody>
      </p:sp>
      <p:pic>
        <p:nvPicPr>
          <p:cNvPr id="70" name="Google Shape;70;p9" title="_2026 _MS-AEP.png"/>
          <p:cNvPicPr preferRelativeResize="0"/>
          <p:nvPr/>
        </p:nvPicPr>
        <p:blipFill rotWithShape="1">
          <a:blip r:embed="rId5">
            <a:alphaModFix/>
          </a:blip>
          <a:srcRect b="30790" l="20163" r="33937" t="40007"/>
          <a:stretch/>
        </p:blipFill>
        <p:spPr>
          <a:xfrm>
            <a:off x="6418600" y="2527175"/>
            <a:ext cx="1738757" cy="1106225"/>
          </a:xfrm>
          <a:prstGeom prst="rect">
            <a:avLst/>
          </a:prstGeom>
          <a:solidFill>
            <a:srgbClr val="309994"/>
          </a:solid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4"/>
          <p:cNvSpPr txBox="1"/>
          <p:nvPr>
            <p:ph idx="4294967295" type="title"/>
          </p:nvPr>
        </p:nvSpPr>
        <p:spPr>
          <a:xfrm>
            <a:off x="228976" y="-86518"/>
            <a:ext cx="11459400" cy="150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Montserrat Medium"/>
              <a:buNone/>
            </a:pPr>
            <a:r>
              <a:rPr b="1" lang="en-US" sz="3600">
                <a:solidFill>
                  <a:schemeClr val="lt1"/>
                </a:solidFill>
                <a:latin typeface="Montserrat Medium"/>
                <a:ea typeface="Montserrat Medium"/>
                <a:cs typeface="Montserrat Medium"/>
                <a:sym typeface="Montserrat Medium"/>
              </a:rPr>
              <a:t>Currently, Surveys New Goal of 25,000</a:t>
            </a:r>
            <a:endParaRPr/>
          </a:p>
        </p:txBody>
      </p:sp>
      <p:grpSp>
        <p:nvGrpSpPr>
          <p:cNvPr id="76" name="Google Shape;76;p4"/>
          <p:cNvGrpSpPr/>
          <p:nvPr/>
        </p:nvGrpSpPr>
        <p:grpSpPr>
          <a:xfrm>
            <a:off x="870599" y="1320175"/>
            <a:ext cx="10089525" cy="4878102"/>
            <a:chOff x="870599" y="1320175"/>
            <a:chExt cx="10089525" cy="4878102"/>
          </a:xfrm>
        </p:grpSpPr>
        <p:sp>
          <p:nvSpPr>
            <p:cNvPr id="77" name="Google Shape;77;p4"/>
            <p:cNvSpPr/>
            <p:nvPr/>
          </p:nvSpPr>
          <p:spPr>
            <a:xfrm>
              <a:off x="6208745" y="3149953"/>
              <a:ext cx="214670" cy="658323"/>
            </a:xfrm>
            <a:custGeom>
              <a:rect b="b" l="l" r="r" t="t"/>
              <a:pathLst>
                <a:path extrusionOk="0" h="120000" w="120000">
                  <a:moveTo>
                    <a:pt x="0" y="0"/>
                  </a:moveTo>
                  <a:lnTo>
                    <a:pt x="0" y="120000"/>
                  </a:lnTo>
                  <a:lnTo>
                    <a:pt x="120000" y="120000"/>
                  </a:lnTo>
                </a:path>
              </a:pathLst>
            </a:custGeom>
            <a:noFill/>
            <a:ln cap="flat" cmpd="sng" w="12700">
              <a:solidFill>
                <a:srgbClr val="3A66B1"/>
              </a:solidFill>
              <a:prstDash val="solid"/>
              <a:miter lim="800000"/>
              <a:headEnd len="sm" w="sm" type="none"/>
              <a:tailEnd len="sm" w="sm" type="none"/>
            </a:ln>
          </p:spPr>
        </p:sp>
        <p:sp>
          <p:nvSpPr>
            <p:cNvPr id="78" name="Google Shape;78;p4"/>
            <p:cNvSpPr/>
            <p:nvPr/>
          </p:nvSpPr>
          <p:spPr>
            <a:xfrm>
              <a:off x="4477068" y="3149953"/>
              <a:ext cx="214670" cy="658323"/>
            </a:xfrm>
            <a:custGeom>
              <a:rect b="b" l="l" r="r" t="t"/>
              <a:pathLst>
                <a:path extrusionOk="0" h="120000" w="120000">
                  <a:moveTo>
                    <a:pt x="0" y="0"/>
                  </a:moveTo>
                  <a:lnTo>
                    <a:pt x="0" y="120000"/>
                  </a:lnTo>
                  <a:lnTo>
                    <a:pt x="120000" y="120000"/>
                  </a:lnTo>
                </a:path>
              </a:pathLst>
            </a:custGeom>
            <a:noFill/>
            <a:ln cap="flat" cmpd="sng" w="12700">
              <a:solidFill>
                <a:srgbClr val="3A66B1"/>
              </a:solidFill>
              <a:prstDash val="solid"/>
              <a:miter lim="800000"/>
              <a:headEnd len="sm" w="sm" type="none"/>
              <a:tailEnd len="sm" w="sm" type="none"/>
            </a:ln>
          </p:spPr>
        </p:sp>
        <p:sp>
          <p:nvSpPr>
            <p:cNvPr id="79" name="Google Shape;79;p4"/>
            <p:cNvSpPr/>
            <p:nvPr/>
          </p:nvSpPr>
          <p:spPr>
            <a:xfrm>
              <a:off x="2745390" y="3149953"/>
              <a:ext cx="214670" cy="2690539"/>
            </a:xfrm>
            <a:custGeom>
              <a:rect b="b" l="l" r="r" t="t"/>
              <a:pathLst>
                <a:path extrusionOk="0" h="120000" w="120000">
                  <a:moveTo>
                    <a:pt x="0" y="0"/>
                  </a:moveTo>
                  <a:lnTo>
                    <a:pt x="0" y="120000"/>
                  </a:lnTo>
                  <a:lnTo>
                    <a:pt x="120000" y="120000"/>
                  </a:lnTo>
                </a:path>
              </a:pathLst>
            </a:custGeom>
            <a:noFill/>
            <a:ln cap="flat" cmpd="sng" w="12700">
              <a:solidFill>
                <a:srgbClr val="3A66B1"/>
              </a:solidFill>
              <a:prstDash val="solid"/>
              <a:miter lim="800000"/>
              <a:headEnd len="sm" w="sm" type="none"/>
              <a:tailEnd len="sm" w="sm" type="none"/>
            </a:ln>
          </p:spPr>
        </p:sp>
        <p:sp>
          <p:nvSpPr>
            <p:cNvPr id="80" name="Google Shape;80;p4"/>
            <p:cNvSpPr/>
            <p:nvPr/>
          </p:nvSpPr>
          <p:spPr>
            <a:xfrm>
              <a:off x="2745390" y="3149953"/>
              <a:ext cx="214670" cy="1674431"/>
            </a:xfrm>
            <a:custGeom>
              <a:rect b="b" l="l" r="r" t="t"/>
              <a:pathLst>
                <a:path extrusionOk="0" h="120000" w="120000">
                  <a:moveTo>
                    <a:pt x="0" y="0"/>
                  </a:moveTo>
                  <a:lnTo>
                    <a:pt x="0" y="120000"/>
                  </a:lnTo>
                  <a:lnTo>
                    <a:pt x="120000" y="120000"/>
                  </a:lnTo>
                </a:path>
              </a:pathLst>
            </a:custGeom>
            <a:noFill/>
            <a:ln cap="flat" cmpd="sng" w="12700">
              <a:solidFill>
                <a:srgbClr val="3A66B1"/>
              </a:solidFill>
              <a:prstDash val="solid"/>
              <a:miter lim="800000"/>
              <a:headEnd len="sm" w="sm" type="none"/>
              <a:tailEnd len="sm" w="sm" type="none"/>
            </a:ln>
          </p:spPr>
        </p:sp>
        <p:sp>
          <p:nvSpPr>
            <p:cNvPr id="81" name="Google Shape;81;p4"/>
            <p:cNvSpPr/>
            <p:nvPr/>
          </p:nvSpPr>
          <p:spPr>
            <a:xfrm>
              <a:off x="2745390" y="3149953"/>
              <a:ext cx="214670" cy="658323"/>
            </a:xfrm>
            <a:custGeom>
              <a:rect b="b" l="l" r="r" t="t"/>
              <a:pathLst>
                <a:path extrusionOk="0" h="120000" w="120000">
                  <a:moveTo>
                    <a:pt x="0" y="0"/>
                  </a:moveTo>
                  <a:lnTo>
                    <a:pt x="0" y="120000"/>
                  </a:lnTo>
                  <a:lnTo>
                    <a:pt x="120000" y="120000"/>
                  </a:lnTo>
                </a:path>
              </a:pathLst>
            </a:custGeom>
            <a:noFill/>
            <a:ln cap="flat" cmpd="sng" w="12700">
              <a:solidFill>
                <a:srgbClr val="3A66B1"/>
              </a:solidFill>
              <a:prstDash val="solid"/>
              <a:miter lim="800000"/>
              <a:headEnd len="sm" w="sm" type="none"/>
              <a:tailEnd len="sm" w="sm" type="none"/>
            </a:ln>
          </p:spPr>
        </p:sp>
        <p:sp>
          <p:nvSpPr>
            <p:cNvPr id="82" name="Google Shape;82;p4"/>
            <p:cNvSpPr/>
            <p:nvPr/>
          </p:nvSpPr>
          <p:spPr>
            <a:xfrm>
              <a:off x="1013713" y="3149953"/>
              <a:ext cx="214670" cy="658323"/>
            </a:xfrm>
            <a:custGeom>
              <a:rect b="b" l="l" r="r" t="t"/>
              <a:pathLst>
                <a:path extrusionOk="0" h="120000" w="120000">
                  <a:moveTo>
                    <a:pt x="0" y="0"/>
                  </a:moveTo>
                  <a:lnTo>
                    <a:pt x="0" y="120000"/>
                  </a:lnTo>
                  <a:lnTo>
                    <a:pt x="120000" y="120000"/>
                  </a:lnTo>
                </a:path>
              </a:pathLst>
            </a:custGeom>
            <a:noFill/>
            <a:ln cap="flat" cmpd="sng" w="12700">
              <a:solidFill>
                <a:srgbClr val="3A66B1"/>
              </a:solidFill>
              <a:prstDash val="solid"/>
              <a:miter lim="800000"/>
              <a:headEnd len="sm" w="sm" type="none"/>
              <a:tailEnd len="sm" w="sm" type="none"/>
            </a:ln>
          </p:spPr>
        </p:sp>
        <p:grpSp>
          <p:nvGrpSpPr>
            <p:cNvPr id="83" name="Google Shape;83;p4"/>
            <p:cNvGrpSpPr/>
            <p:nvPr/>
          </p:nvGrpSpPr>
          <p:grpSpPr>
            <a:xfrm>
              <a:off x="1586168" y="1320175"/>
              <a:ext cx="8658279" cy="1114313"/>
              <a:chOff x="1586168" y="1320175"/>
              <a:chExt cx="8658279" cy="1114313"/>
            </a:xfrm>
          </p:grpSpPr>
          <p:sp>
            <p:nvSpPr>
              <p:cNvPr id="84" name="Google Shape;84;p4"/>
              <p:cNvSpPr/>
              <p:nvPr/>
            </p:nvSpPr>
            <p:spPr>
              <a:xfrm>
                <a:off x="5915447" y="2130888"/>
                <a:ext cx="4329000" cy="303600"/>
              </a:xfrm>
              <a:custGeom>
                <a:rect b="b" l="l" r="r" t="t"/>
                <a:pathLst>
                  <a:path extrusionOk="0" h="120000" w="120000">
                    <a:moveTo>
                      <a:pt x="0" y="0"/>
                    </a:moveTo>
                    <a:lnTo>
                      <a:pt x="0" y="60584"/>
                    </a:lnTo>
                    <a:lnTo>
                      <a:pt x="120000" y="60584"/>
                    </a:lnTo>
                    <a:lnTo>
                      <a:pt x="120000" y="120000"/>
                    </a:lnTo>
                  </a:path>
                </a:pathLst>
              </a:custGeom>
              <a:noFill/>
              <a:ln cap="flat" cmpd="sng" w="12700">
                <a:solidFill>
                  <a:srgbClr val="345A99"/>
                </a:solidFill>
                <a:prstDash val="solid"/>
                <a:miter lim="800000"/>
                <a:headEnd len="sm" w="sm" type="none"/>
                <a:tailEnd len="sm" w="sm" type="none"/>
              </a:ln>
            </p:spPr>
          </p:sp>
          <p:sp>
            <p:nvSpPr>
              <p:cNvPr id="85" name="Google Shape;85;p4"/>
              <p:cNvSpPr/>
              <p:nvPr/>
            </p:nvSpPr>
            <p:spPr>
              <a:xfrm>
                <a:off x="5915447" y="2130888"/>
                <a:ext cx="2597400" cy="281700"/>
              </a:xfrm>
              <a:custGeom>
                <a:rect b="b" l="l" r="r" t="t"/>
                <a:pathLst>
                  <a:path extrusionOk="0" h="120000" w="120000">
                    <a:moveTo>
                      <a:pt x="0" y="0"/>
                    </a:moveTo>
                    <a:lnTo>
                      <a:pt x="0" y="55977"/>
                    </a:lnTo>
                    <a:lnTo>
                      <a:pt x="120000" y="55977"/>
                    </a:lnTo>
                    <a:lnTo>
                      <a:pt x="120000" y="120000"/>
                    </a:lnTo>
                  </a:path>
                </a:pathLst>
              </a:custGeom>
              <a:noFill/>
              <a:ln cap="flat" cmpd="sng" w="12700">
                <a:solidFill>
                  <a:srgbClr val="345A99"/>
                </a:solidFill>
                <a:prstDash val="solid"/>
                <a:miter lim="800000"/>
                <a:headEnd len="sm" w="sm" type="none"/>
                <a:tailEnd len="sm" w="sm" type="none"/>
              </a:ln>
            </p:spPr>
          </p:sp>
          <p:sp>
            <p:nvSpPr>
              <p:cNvPr id="86" name="Google Shape;86;p4"/>
              <p:cNvSpPr/>
              <p:nvPr/>
            </p:nvSpPr>
            <p:spPr>
              <a:xfrm>
                <a:off x="5915447" y="2130888"/>
                <a:ext cx="865800" cy="303600"/>
              </a:xfrm>
              <a:custGeom>
                <a:rect b="b" l="l" r="r" t="t"/>
                <a:pathLst>
                  <a:path extrusionOk="0" h="120000" w="120000">
                    <a:moveTo>
                      <a:pt x="0" y="0"/>
                    </a:moveTo>
                    <a:lnTo>
                      <a:pt x="0" y="60584"/>
                    </a:lnTo>
                    <a:lnTo>
                      <a:pt x="120000" y="60584"/>
                    </a:lnTo>
                    <a:lnTo>
                      <a:pt x="120000" y="120000"/>
                    </a:lnTo>
                  </a:path>
                </a:pathLst>
              </a:custGeom>
              <a:noFill/>
              <a:ln cap="flat" cmpd="sng" w="12700">
                <a:solidFill>
                  <a:srgbClr val="345A99"/>
                </a:solidFill>
                <a:prstDash val="solid"/>
                <a:miter lim="800000"/>
                <a:headEnd len="sm" w="sm" type="none"/>
                <a:tailEnd len="sm" w="sm" type="none"/>
              </a:ln>
            </p:spPr>
          </p:sp>
          <p:sp>
            <p:nvSpPr>
              <p:cNvPr id="87" name="Google Shape;87;p4"/>
              <p:cNvSpPr/>
              <p:nvPr/>
            </p:nvSpPr>
            <p:spPr>
              <a:xfrm>
                <a:off x="5049523" y="2130888"/>
                <a:ext cx="865800" cy="303600"/>
              </a:xfrm>
              <a:custGeom>
                <a:rect b="b" l="l" r="r" t="t"/>
                <a:pathLst>
                  <a:path extrusionOk="0" h="120000" w="120000">
                    <a:moveTo>
                      <a:pt x="120000" y="0"/>
                    </a:moveTo>
                    <a:lnTo>
                      <a:pt x="120000" y="60584"/>
                    </a:lnTo>
                    <a:lnTo>
                      <a:pt x="0" y="60584"/>
                    </a:lnTo>
                    <a:lnTo>
                      <a:pt x="0" y="120000"/>
                    </a:lnTo>
                  </a:path>
                </a:pathLst>
              </a:custGeom>
              <a:noFill/>
              <a:ln cap="flat" cmpd="sng" w="12700">
                <a:solidFill>
                  <a:srgbClr val="345A99"/>
                </a:solidFill>
                <a:prstDash val="solid"/>
                <a:miter lim="800000"/>
                <a:headEnd len="sm" w="sm" type="none"/>
                <a:tailEnd len="sm" w="sm" type="none"/>
              </a:ln>
            </p:spPr>
          </p:sp>
          <p:sp>
            <p:nvSpPr>
              <p:cNvPr id="88" name="Google Shape;88;p4"/>
              <p:cNvSpPr/>
              <p:nvPr/>
            </p:nvSpPr>
            <p:spPr>
              <a:xfrm>
                <a:off x="3317845" y="2130888"/>
                <a:ext cx="2597700" cy="303600"/>
              </a:xfrm>
              <a:custGeom>
                <a:rect b="b" l="l" r="r" t="t"/>
                <a:pathLst>
                  <a:path extrusionOk="0" h="120000" w="120000">
                    <a:moveTo>
                      <a:pt x="120000" y="0"/>
                    </a:moveTo>
                    <a:lnTo>
                      <a:pt x="120000" y="60584"/>
                    </a:lnTo>
                    <a:lnTo>
                      <a:pt x="0" y="60584"/>
                    </a:lnTo>
                    <a:lnTo>
                      <a:pt x="0" y="120000"/>
                    </a:lnTo>
                  </a:path>
                </a:pathLst>
              </a:custGeom>
              <a:noFill/>
              <a:ln cap="flat" cmpd="sng" w="12700">
                <a:solidFill>
                  <a:srgbClr val="345A99"/>
                </a:solidFill>
                <a:prstDash val="solid"/>
                <a:miter lim="800000"/>
                <a:headEnd len="sm" w="sm" type="none"/>
                <a:tailEnd len="sm" w="sm" type="none"/>
              </a:ln>
            </p:spPr>
          </p:sp>
          <p:sp>
            <p:nvSpPr>
              <p:cNvPr id="89" name="Google Shape;89;p4"/>
              <p:cNvSpPr/>
              <p:nvPr/>
            </p:nvSpPr>
            <p:spPr>
              <a:xfrm>
                <a:off x="1586168" y="2130888"/>
                <a:ext cx="4329300" cy="303600"/>
              </a:xfrm>
              <a:custGeom>
                <a:rect b="b" l="l" r="r" t="t"/>
                <a:pathLst>
                  <a:path extrusionOk="0" h="120000" w="120000">
                    <a:moveTo>
                      <a:pt x="120000" y="0"/>
                    </a:moveTo>
                    <a:lnTo>
                      <a:pt x="120000" y="60584"/>
                    </a:lnTo>
                    <a:lnTo>
                      <a:pt x="0" y="60584"/>
                    </a:lnTo>
                    <a:lnTo>
                      <a:pt x="0" y="120000"/>
                    </a:lnTo>
                  </a:path>
                </a:pathLst>
              </a:custGeom>
              <a:noFill/>
              <a:ln cap="flat" cmpd="sng" w="12700">
                <a:solidFill>
                  <a:srgbClr val="345A99"/>
                </a:solidFill>
                <a:prstDash val="solid"/>
                <a:miter lim="800000"/>
                <a:headEnd len="sm" w="sm" type="none"/>
                <a:tailEnd len="sm" w="sm" type="none"/>
              </a:ln>
            </p:spPr>
          </p:sp>
          <p:sp>
            <p:nvSpPr>
              <p:cNvPr id="90" name="Google Shape;90;p4"/>
              <p:cNvSpPr/>
              <p:nvPr/>
            </p:nvSpPr>
            <p:spPr>
              <a:xfrm>
                <a:off x="3391656" y="1340750"/>
                <a:ext cx="5047500" cy="790200"/>
              </a:xfrm>
              <a:prstGeom prst="rect">
                <a:avLst/>
              </a:prstGeom>
              <a:solidFill>
                <a:srgbClr val="019A9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4"/>
              <p:cNvSpPr txBox="1"/>
              <p:nvPr/>
            </p:nvSpPr>
            <p:spPr>
              <a:xfrm>
                <a:off x="2826748" y="1320175"/>
                <a:ext cx="6401700" cy="790200"/>
              </a:xfrm>
              <a:prstGeom prst="rect">
                <a:avLst/>
              </a:prstGeom>
              <a:solidFill>
                <a:srgbClr val="019A94"/>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Montserrat"/>
                  <a:buNone/>
                </a:pPr>
                <a:r>
                  <a:rPr b="1" i="0" lang="en-US" sz="2400" u="none" cap="none" strike="noStrike">
                    <a:solidFill>
                      <a:schemeClr val="lt1"/>
                    </a:solidFill>
                    <a:latin typeface="Montserrat"/>
                    <a:ea typeface="Montserrat"/>
                    <a:cs typeface="Montserrat"/>
                    <a:sym typeface="Montserrat"/>
                  </a:rPr>
                  <a:t>What are we doing with the Survey?</a:t>
                </a:r>
                <a:endParaRPr/>
              </a:p>
            </p:txBody>
          </p:sp>
        </p:grpSp>
        <p:sp>
          <p:nvSpPr>
            <p:cNvPr id="92" name="Google Shape;92;p4"/>
            <p:cNvSpPr/>
            <p:nvPr/>
          </p:nvSpPr>
          <p:spPr>
            <a:xfrm>
              <a:off x="870599" y="2434383"/>
              <a:ext cx="1431138" cy="715569"/>
            </a:xfrm>
            <a:prstGeom prst="rect">
              <a:avLst/>
            </a:prstGeom>
            <a:solidFill>
              <a:srgbClr val="00206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txBox="1"/>
            <p:nvPr/>
          </p:nvSpPr>
          <p:spPr>
            <a:xfrm>
              <a:off x="870599" y="2434383"/>
              <a:ext cx="1431138" cy="715569"/>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100"/>
                <a:buFont typeface="Montserrat"/>
                <a:buNone/>
              </a:pPr>
              <a:r>
                <a:rPr b="1" i="0" lang="en-US" u="none" cap="none" strike="noStrike">
                  <a:solidFill>
                    <a:schemeClr val="lt1"/>
                  </a:solidFill>
                  <a:latin typeface="Montserrat"/>
                  <a:ea typeface="Montserrat"/>
                  <a:cs typeface="Montserrat"/>
                  <a:sym typeface="Montserrat"/>
                </a:rPr>
                <a:t>Meetings on the Hill</a:t>
              </a:r>
              <a:endParaRPr b="1" i="0" u="none" cap="none" strike="noStrike">
                <a:solidFill>
                  <a:schemeClr val="lt1"/>
                </a:solidFill>
                <a:latin typeface="Montserrat"/>
                <a:ea typeface="Montserrat"/>
                <a:cs typeface="Montserrat"/>
                <a:sym typeface="Montserrat"/>
              </a:endParaRPr>
            </a:p>
          </p:txBody>
        </p:sp>
        <p:sp>
          <p:nvSpPr>
            <p:cNvPr id="94" name="Google Shape;94;p4"/>
            <p:cNvSpPr/>
            <p:nvPr/>
          </p:nvSpPr>
          <p:spPr>
            <a:xfrm>
              <a:off x="1228384" y="3450492"/>
              <a:ext cx="1431138" cy="715569"/>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
            <p:cNvSpPr txBox="1"/>
            <p:nvPr/>
          </p:nvSpPr>
          <p:spPr>
            <a:xfrm>
              <a:off x="1228384" y="3450492"/>
              <a:ext cx="1431138" cy="715569"/>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100"/>
                <a:buFont typeface="Calibri"/>
                <a:buNone/>
              </a:pPr>
              <a:r>
                <a:rPr b="1" i="0" lang="en-US" u="none" cap="none" strike="noStrike">
                  <a:solidFill>
                    <a:schemeClr val="lt1"/>
                  </a:solidFill>
                  <a:latin typeface="Calibri"/>
                  <a:ea typeface="Calibri"/>
                  <a:cs typeface="Calibri"/>
                  <a:sym typeface="Calibri"/>
                </a:rPr>
                <a:t>Senate Finance </a:t>
              </a:r>
              <a:endParaRPr b="1"/>
            </a:p>
            <a:p>
              <a:pPr indent="0" lvl="0" marL="0" marR="0" rtl="0" algn="ctr">
                <a:lnSpc>
                  <a:spcPct val="90000"/>
                </a:lnSpc>
                <a:spcBef>
                  <a:spcPts val="385"/>
                </a:spcBef>
                <a:spcAft>
                  <a:spcPts val="0"/>
                </a:spcAft>
                <a:buClr>
                  <a:schemeClr val="lt1"/>
                </a:buClr>
                <a:buSzPts val="1100"/>
                <a:buFont typeface="Calibri"/>
                <a:buNone/>
              </a:pPr>
              <a:r>
                <a:rPr b="1" lang="en-US">
                  <a:solidFill>
                    <a:schemeClr val="lt1"/>
                  </a:solidFill>
                  <a:latin typeface="Calibri"/>
                  <a:ea typeface="Calibri"/>
                  <a:cs typeface="Calibri"/>
                  <a:sym typeface="Calibri"/>
                </a:rPr>
                <a:t>Committee</a:t>
              </a:r>
              <a:endParaRPr b="1" i="0" u="none" cap="none" strike="noStrike">
                <a:solidFill>
                  <a:schemeClr val="lt1"/>
                </a:solidFill>
                <a:latin typeface="Calibri"/>
                <a:ea typeface="Calibri"/>
                <a:cs typeface="Calibri"/>
                <a:sym typeface="Calibri"/>
              </a:endParaRPr>
            </a:p>
          </p:txBody>
        </p:sp>
        <p:sp>
          <p:nvSpPr>
            <p:cNvPr id="96" name="Google Shape;96;p4"/>
            <p:cNvSpPr/>
            <p:nvPr/>
          </p:nvSpPr>
          <p:spPr>
            <a:xfrm>
              <a:off x="2602276" y="2434383"/>
              <a:ext cx="1431138" cy="715569"/>
            </a:xfrm>
            <a:prstGeom prst="rect">
              <a:avLst/>
            </a:prstGeom>
            <a:solidFill>
              <a:srgbClr val="00206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4"/>
            <p:cNvSpPr txBox="1"/>
            <p:nvPr/>
          </p:nvSpPr>
          <p:spPr>
            <a:xfrm>
              <a:off x="2602276" y="2434383"/>
              <a:ext cx="1431138" cy="715569"/>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100"/>
                <a:buFont typeface="Montserrat"/>
                <a:buNone/>
              </a:pPr>
              <a:r>
                <a:rPr b="1" i="0" lang="en-US" u="none" cap="none" strike="noStrike">
                  <a:solidFill>
                    <a:schemeClr val="lt1"/>
                  </a:solidFill>
                  <a:latin typeface="Montserrat"/>
                  <a:ea typeface="Montserrat"/>
                  <a:cs typeface="Montserrat"/>
                  <a:sym typeface="Montserrat"/>
                </a:rPr>
                <a:t>Agency Conversations</a:t>
              </a:r>
              <a:endParaRPr/>
            </a:p>
          </p:txBody>
        </p:sp>
        <p:sp>
          <p:nvSpPr>
            <p:cNvPr id="98" name="Google Shape;98;p4"/>
            <p:cNvSpPr/>
            <p:nvPr/>
          </p:nvSpPr>
          <p:spPr>
            <a:xfrm>
              <a:off x="2960061" y="3450492"/>
              <a:ext cx="1431138" cy="715569"/>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
            <p:cNvSpPr txBox="1"/>
            <p:nvPr/>
          </p:nvSpPr>
          <p:spPr>
            <a:xfrm>
              <a:off x="2960061" y="3450492"/>
              <a:ext cx="1431138" cy="715569"/>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100"/>
                <a:buFont typeface="Calibri"/>
                <a:buNone/>
              </a:pPr>
              <a:r>
                <a:rPr b="1" i="0" lang="en-US" sz="1300" u="none" cap="none" strike="noStrike">
                  <a:solidFill>
                    <a:schemeClr val="lt1"/>
                  </a:solidFill>
                  <a:latin typeface="Calibri"/>
                  <a:ea typeface="Calibri"/>
                  <a:cs typeface="Calibri"/>
                  <a:sym typeface="Calibri"/>
                </a:rPr>
                <a:t>MedPAC – </a:t>
              </a:r>
              <a:endParaRPr b="1" sz="1300"/>
            </a:p>
            <a:p>
              <a:pPr indent="0" lvl="0" marL="0" marR="0" rtl="0" algn="ctr">
                <a:lnSpc>
                  <a:spcPct val="90000"/>
                </a:lnSpc>
                <a:spcBef>
                  <a:spcPts val="385"/>
                </a:spcBef>
                <a:spcAft>
                  <a:spcPts val="0"/>
                </a:spcAft>
                <a:buClr>
                  <a:schemeClr val="lt1"/>
                </a:buClr>
                <a:buSzPts val="1100"/>
                <a:buFont typeface="Calibri"/>
                <a:buNone/>
              </a:pPr>
              <a:r>
                <a:rPr b="1" i="0" lang="en-US" sz="1300" u="none" cap="none" strike="noStrike">
                  <a:solidFill>
                    <a:schemeClr val="lt1"/>
                  </a:solidFill>
                  <a:latin typeface="Calibri"/>
                  <a:ea typeface="Calibri"/>
                  <a:cs typeface="Calibri"/>
                  <a:sym typeface="Calibri"/>
                </a:rPr>
                <a:t>Medicare Payment Advisory Committee</a:t>
              </a:r>
              <a:endParaRPr b="1" sz="1300"/>
            </a:p>
          </p:txBody>
        </p:sp>
        <p:sp>
          <p:nvSpPr>
            <p:cNvPr id="100" name="Google Shape;100;p4"/>
            <p:cNvSpPr/>
            <p:nvPr/>
          </p:nvSpPr>
          <p:spPr>
            <a:xfrm>
              <a:off x="2960061" y="4466600"/>
              <a:ext cx="1431138" cy="715569"/>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
            <p:cNvSpPr txBox="1"/>
            <p:nvPr/>
          </p:nvSpPr>
          <p:spPr>
            <a:xfrm>
              <a:off x="2960044" y="4466600"/>
              <a:ext cx="2225400" cy="715500"/>
            </a:xfrm>
            <a:prstGeom prst="rect">
              <a:avLst/>
            </a:prstGeom>
            <a:solidFill>
              <a:srgbClr val="4372C3"/>
            </a:solid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100"/>
                <a:buFont typeface="Calibri"/>
                <a:buNone/>
              </a:pPr>
              <a:r>
                <a:rPr b="1" i="0" lang="en-US" u="none" cap="none" strike="noStrike">
                  <a:solidFill>
                    <a:schemeClr val="lt1"/>
                  </a:solidFill>
                  <a:latin typeface="Calibri"/>
                  <a:ea typeface="Calibri"/>
                  <a:cs typeface="Calibri"/>
                  <a:sym typeface="Calibri"/>
                </a:rPr>
                <a:t>CMS – </a:t>
              </a:r>
              <a:endParaRPr b="1"/>
            </a:p>
            <a:p>
              <a:pPr indent="0" lvl="0" marL="0" marR="0" rtl="0" algn="ctr">
                <a:lnSpc>
                  <a:spcPct val="90000"/>
                </a:lnSpc>
                <a:spcBef>
                  <a:spcPts val="385"/>
                </a:spcBef>
                <a:spcAft>
                  <a:spcPts val="0"/>
                </a:spcAft>
                <a:buClr>
                  <a:schemeClr val="lt1"/>
                </a:buClr>
                <a:buSzPts val="1100"/>
                <a:buFont typeface="Calibri"/>
                <a:buNone/>
              </a:pPr>
              <a:r>
                <a:rPr b="1" i="0" lang="en-US" u="none" cap="none" strike="noStrike">
                  <a:solidFill>
                    <a:schemeClr val="lt1"/>
                  </a:solidFill>
                  <a:latin typeface="Calibri"/>
                  <a:ea typeface="Calibri"/>
                  <a:cs typeface="Calibri"/>
                  <a:sym typeface="Calibri"/>
                </a:rPr>
                <a:t>Center for Medicaid Medicare Services </a:t>
              </a:r>
              <a:endParaRPr b="1"/>
            </a:p>
          </p:txBody>
        </p:sp>
        <p:sp>
          <p:nvSpPr>
            <p:cNvPr id="102" name="Google Shape;102;p4"/>
            <p:cNvSpPr/>
            <p:nvPr/>
          </p:nvSpPr>
          <p:spPr>
            <a:xfrm>
              <a:off x="2960061" y="5482708"/>
              <a:ext cx="1431138" cy="715569"/>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
            <p:cNvSpPr txBox="1"/>
            <p:nvPr/>
          </p:nvSpPr>
          <p:spPr>
            <a:xfrm>
              <a:off x="2960050" y="5482700"/>
              <a:ext cx="2852700" cy="715500"/>
            </a:xfrm>
            <a:prstGeom prst="rect">
              <a:avLst/>
            </a:prstGeom>
            <a:solidFill>
              <a:srgbClr val="4372C3"/>
            </a:solid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100"/>
                <a:buFont typeface="Calibri"/>
                <a:buNone/>
              </a:pPr>
              <a:r>
                <a:rPr b="1" i="0" lang="en-US" u="none" cap="none" strike="noStrike">
                  <a:solidFill>
                    <a:schemeClr val="lt1"/>
                  </a:solidFill>
                  <a:latin typeface="Calibri"/>
                  <a:ea typeface="Calibri"/>
                  <a:cs typeface="Calibri"/>
                  <a:sym typeface="Calibri"/>
                </a:rPr>
                <a:t>CCIIO – </a:t>
              </a:r>
              <a:endParaRPr b="1"/>
            </a:p>
            <a:p>
              <a:pPr indent="0" lvl="0" marL="0" marR="0" rtl="0" algn="ctr">
                <a:lnSpc>
                  <a:spcPct val="90000"/>
                </a:lnSpc>
                <a:spcBef>
                  <a:spcPts val="385"/>
                </a:spcBef>
                <a:spcAft>
                  <a:spcPts val="0"/>
                </a:spcAft>
                <a:buClr>
                  <a:schemeClr val="lt1"/>
                </a:buClr>
                <a:buSzPts val="1100"/>
                <a:buFont typeface="Calibri"/>
                <a:buNone/>
              </a:pPr>
              <a:r>
                <a:rPr b="1" i="0" lang="en-US" u="none" cap="none" strike="noStrike">
                  <a:solidFill>
                    <a:schemeClr val="lt1"/>
                  </a:solidFill>
                  <a:latin typeface="Calibri"/>
                  <a:ea typeface="Calibri"/>
                  <a:cs typeface="Calibri"/>
                  <a:sym typeface="Calibri"/>
                </a:rPr>
                <a:t>Center for Consumer Information and Insurance Oversight</a:t>
              </a:r>
              <a:endParaRPr b="1" i="0" u="none" cap="none" strike="noStrike">
                <a:solidFill>
                  <a:schemeClr val="lt1"/>
                </a:solidFill>
                <a:latin typeface="Calibri"/>
                <a:ea typeface="Calibri"/>
                <a:cs typeface="Calibri"/>
                <a:sym typeface="Calibri"/>
              </a:endParaRPr>
            </a:p>
          </p:txBody>
        </p:sp>
        <p:sp>
          <p:nvSpPr>
            <p:cNvPr id="104" name="Google Shape;104;p4"/>
            <p:cNvSpPr/>
            <p:nvPr/>
          </p:nvSpPr>
          <p:spPr>
            <a:xfrm>
              <a:off x="4333954" y="2434383"/>
              <a:ext cx="1431138" cy="715569"/>
            </a:xfrm>
            <a:prstGeom prst="rect">
              <a:avLst/>
            </a:prstGeom>
            <a:solidFill>
              <a:srgbClr val="00206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
            <p:cNvSpPr txBox="1"/>
            <p:nvPr/>
          </p:nvSpPr>
          <p:spPr>
            <a:xfrm>
              <a:off x="4333954" y="2434383"/>
              <a:ext cx="1431138" cy="715569"/>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100"/>
                <a:buFont typeface="Montserrat"/>
                <a:buNone/>
              </a:pPr>
              <a:r>
                <a:rPr b="1" i="0" lang="en-US" u="none" cap="none" strike="noStrike">
                  <a:solidFill>
                    <a:schemeClr val="lt1"/>
                  </a:solidFill>
                </a:rPr>
                <a:t>Letters to the Hil</a:t>
              </a:r>
              <a:r>
                <a:rPr b="1" i="0" lang="en-US" u="none" cap="none" strike="noStrike">
                  <a:solidFill>
                    <a:schemeClr val="lt1"/>
                  </a:solidFill>
                  <a:latin typeface="Montserrat"/>
                  <a:ea typeface="Montserrat"/>
                  <a:cs typeface="Montserrat"/>
                  <a:sym typeface="Montserrat"/>
                </a:rPr>
                <a:t>l</a:t>
              </a:r>
              <a:endParaRPr/>
            </a:p>
          </p:txBody>
        </p:sp>
        <p:sp>
          <p:nvSpPr>
            <p:cNvPr id="106" name="Google Shape;106;p4"/>
            <p:cNvSpPr/>
            <p:nvPr/>
          </p:nvSpPr>
          <p:spPr>
            <a:xfrm>
              <a:off x="4691738" y="3450492"/>
              <a:ext cx="1431138" cy="715569"/>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
            <p:cNvSpPr txBox="1"/>
            <p:nvPr/>
          </p:nvSpPr>
          <p:spPr>
            <a:xfrm>
              <a:off x="4691738" y="3450492"/>
              <a:ext cx="1431138" cy="715569"/>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b="1" i="0" lang="en-US" u="none" cap="none" strike="noStrike">
                  <a:solidFill>
                    <a:schemeClr val="lt1"/>
                  </a:solidFill>
                  <a:latin typeface="Calibri"/>
                  <a:ea typeface="Calibri"/>
                  <a:cs typeface="Calibri"/>
                  <a:sym typeface="Calibri"/>
                </a:rPr>
                <a:t>3/5 – Joint Letter with NAIFA, HAFA, CIAB, and IIABA</a:t>
              </a:r>
              <a:endParaRPr b="1" i="0" u="none" cap="none" strike="noStrike">
                <a:solidFill>
                  <a:schemeClr val="lt1"/>
                </a:solidFill>
                <a:latin typeface="Calibri"/>
                <a:ea typeface="Calibri"/>
                <a:cs typeface="Calibri"/>
                <a:sym typeface="Calibri"/>
              </a:endParaRPr>
            </a:p>
          </p:txBody>
        </p:sp>
        <p:sp>
          <p:nvSpPr>
            <p:cNvPr id="108" name="Google Shape;108;p4"/>
            <p:cNvSpPr/>
            <p:nvPr/>
          </p:nvSpPr>
          <p:spPr>
            <a:xfrm>
              <a:off x="6065631" y="2434383"/>
              <a:ext cx="1431138" cy="715569"/>
            </a:xfrm>
            <a:prstGeom prst="rect">
              <a:avLst/>
            </a:prstGeom>
            <a:solidFill>
              <a:srgbClr val="00206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
            <p:cNvSpPr txBox="1"/>
            <p:nvPr/>
          </p:nvSpPr>
          <p:spPr>
            <a:xfrm>
              <a:off x="6065631" y="2434383"/>
              <a:ext cx="1431138" cy="715569"/>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100"/>
                <a:buFont typeface="Montserrat"/>
                <a:buNone/>
              </a:pPr>
              <a:r>
                <a:rPr b="1" i="0" lang="en-US" u="none" cap="none" strike="noStrike">
                  <a:solidFill>
                    <a:schemeClr val="lt1"/>
                  </a:solidFill>
                  <a:latin typeface="Montserrat"/>
                  <a:ea typeface="Montserrat"/>
                  <a:cs typeface="Montserrat"/>
                  <a:sym typeface="Montserrat"/>
                </a:rPr>
                <a:t>Comment Letter</a:t>
              </a:r>
              <a:r>
                <a:rPr b="1" i="0" lang="en-US" sz="1100" u="none" cap="none" strike="noStrike">
                  <a:solidFill>
                    <a:schemeClr val="lt1"/>
                  </a:solidFill>
                  <a:latin typeface="Montserrat"/>
                  <a:ea typeface="Montserrat"/>
                  <a:cs typeface="Montserrat"/>
                  <a:sym typeface="Montserrat"/>
                </a:rPr>
                <a:t>s</a:t>
              </a:r>
              <a:endParaRPr/>
            </a:p>
          </p:txBody>
        </p:sp>
        <p:sp>
          <p:nvSpPr>
            <p:cNvPr id="110" name="Google Shape;110;p4"/>
            <p:cNvSpPr/>
            <p:nvPr/>
          </p:nvSpPr>
          <p:spPr>
            <a:xfrm>
              <a:off x="6423416" y="3450492"/>
              <a:ext cx="1431138" cy="715569"/>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
            <p:cNvSpPr txBox="1"/>
            <p:nvPr/>
          </p:nvSpPr>
          <p:spPr>
            <a:xfrm>
              <a:off x="6423428" y="3450500"/>
              <a:ext cx="2015700" cy="715500"/>
            </a:xfrm>
            <a:prstGeom prst="rect">
              <a:avLst/>
            </a:prstGeom>
            <a:solidFill>
              <a:srgbClr val="4372C3"/>
            </a:solid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100"/>
                <a:buFont typeface="Calibri"/>
                <a:buNone/>
              </a:pPr>
              <a:r>
                <a:rPr b="1" i="0" lang="en-US" u="none" cap="none" strike="noStrike">
                  <a:solidFill>
                    <a:schemeClr val="lt1"/>
                  </a:solidFill>
                  <a:latin typeface="Calibri"/>
                  <a:ea typeface="Calibri"/>
                  <a:cs typeface="Calibri"/>
                  <a:sym typeface="Calibri"/>
                </a:rPr>
                <a:t>Response to RFP by CMS for suggested regulations to consider removing</a:t>
              </a:r>
              <a:endParaRPr b="1" sz="1700"/>
            </a:p>
          </p:txBody>
        </p:sp>
        <p:sp>
          <p:nvSpPr>
            <p:cNvPr id="112" name="Google Shape;112;p4"/>
            <p:cNvSpPr/>
            <p:nvPr/>
          </p:nvSpPr>
          <p:spPr>
            <a:xfrm>
              <a:off x="7797308" y="2412544"/>
              <a:ext cx="1431138" cy="715569"/>
            </a:xfrm>
            <a:prstGeom prst="rect">
              <a:avLst/>
            </a:prstGeom>
            <a:solidFill>
              <a:srgbClr val="00206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
            <p:cNvSpPr txBox="1"/>
            <p:nvPr/>
          </p:nvSpPr>
          <p:spPr>
            <a:xfrm>
              <a:off x="7797308" y="2412544"/>
              <a:ext cx="1431138" cy="715569"/>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100"/>
                <a:buFont typeface="Calibri"/>
                <a:buNone/>
              </a:pPr>
              <a:r>
                <a:rPr b="1" i="0" lang="en-US" u="none" cap="none" strike="noStrike">
                  <a:solidFill>
                    <a:schemeClr val="lt1"/>
                  </a:solidFill>
                  <a:latin typeface="Calibri"/>
                  <a:ea typeface="Calibri"/>
                  <a:cs typeface="Calibri"/>
                  <a:sym typeface="Calibri"/>
                </a:rPr>
                <a:t>Meetings with Industry Entities</a:t>
              </a:r>
              <a:endParaRPr/>
            </a:p>
          </p:txBody>
        </p:sp>
        <p:sp>
          <p:nvSpPr>
            <p:cNvPr id="114" name="Google Shape;114;p4"/>
            <p:cNvSpPr/>
            <p:nvPr/>
          </p:nvSpPr>
          <p:spPr>
            <a:xfrm>
              <a:off x="9528986" y="2434383"/>
              <a:ext cx="1431138" cy="715569"/>
            </a:xfrm>
            <a:prstGeom prst="rect">
              <a:avLst/>
            </a:prstGeom>
            <a:solidFill>
              <a:srgbClr val="00206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
            <p:cNvSpPr txBox="1"/>
            <p:nvPr/>
          </p:nvSpPr>
          <p:spPr>
            <a:xfrm>
              <a:off x="9528986" y="2434383"/>
              <a:ext cx="1431138" cy="715569"/>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100"/>
                <a:buFont typeface="Calibri"/>
                <a:buNone/>
              </a:pPr>
              <a:r>
                <a:rPr b="1" i="0" lang="en-US" u="none" cap="none" strike="noStrike">
                  <a:solidFill>
                    <a:schemeClr val="lt1"/>
                  </a:solidFill>
                  <a:latin typeface="Calibri"/>
                  <a:ea typeface="Calibri"/>
                  <a:cs typeface="Calibri"/>
                  <a:sym typeface="Calibri"/>
                </a:rPr>
                <a:t>Press Releases and </a:t>
              </a:r>
              <a:endParaRPr/>
            </a:p>
            <a:p>
              <a:pPr indent="0" lvl="0" marL="0" marR="0" rtl="0" algn="ctr">
                <a:lnSpc>
                  <a:spcPct val="90000"/>
                </a:lnSpc>
                <a:spcBef>
                  <a:spcPts val="385"/>
                </a:spcBef>
                <a:spcAft>
                  <a:spcPts val="0"/>
                </a:spcAft>
                <a:buClr>
                  <a:schemeClr val="lt1"/>
                </a:buClr>
                <a:buSzPts val="1100"/>
                <a:buFont typeface="Calibri"/>
                <a:buNone/>
              </a:pPr>
              <a:r>
                <a:rPr b="1" i="0" lang="en-US" u="none" cap="none" strike="noStrike">
                  <a:solidFill>
                    <a:schemeClr val="lt1"/>
                  </a:solidFill>
                  <a:latin typeface="Calibri"/>
                  <a:ea typeface="Calibri"/>
                  <a:cs typeface="Calibri"/>
                  <a:sym typeface="Calibri"/>
                </a:rPr>
                <a:t>Media Comments</a:t>
              </a:r>
              <a:endParaRPr/>
            </a:p>
          </p:txBody>
        </p:sp>
      </p:grpSp>
      <p:pic>
        <p:nvPicPr>
          <p:cNvPr id="116" name="Google Shape;116;p4"/>
          <p:cNvPicPr preferRelativeResize="0"/>
          <p:nvPr/>
        </p:nvPicPr>
        <p:blipFill rotWithShape="1">
          <a:blip r:embed="rId3">
            <a:alphaModFix/>
          </a:blip>
          <a:srcRect b="0" l="0" r="0" t="0"/>
          <a:stretch/>
        </p:blipFill>
        <p:spPr>
          <a:xfrm>
            <a:off x="9946718" y="5373526"/>
            <a:ext cx="2245283" cy="11062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8"/>
          <p:cNvSpPr txBox="1"/>
          <p:nvPr>
            <p:ph idx="1" type="body"/>
          </p:nvPr>
        </p:nvSpPr>
        <p:spPr>
          <a:xfrm>
            <a:off x="609600" y="1193607"/>
            <a:ext cx="10972800" cy="4932558"/>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spcBef>
                <a:spcPts val="0"/>
              </a:spcBef>
              <a:spcAft>
                <a:spcPts val="0"/>
              </a:spcAft>
              <a:buClr>
                <a:schemeClr val="dk1"/>
              </a:buClr>
              <a:buSzPct val="101754"/>
              <a:buNone/>
            </a:pPr>
            <a:r>
              <a:rPr lang="en-US" sz="2850">
                <a:latin typeface="Calibri"/>
                <a:ea typeface="Calibri"/>
                <a:cs typeface="Calibri"/>
                <a:sym typeface="Calibri"/>
              </a:rPr>
              <a:t>Dear valued client,</a:t>
            </a:r>
            <a:endParaRPr sz="2850">
              <a:latin typeface="Calibri"/>
              <a:ea typeface="Calibri"/>
              <a:cs typeface="Calibri"/>
              <a:sym typeface="Calibri"/>
            </a:endParaRPr>
          </a:p>
          <a:p>
            <a:pPr indent="0" lvl="0" marL="0" rtl="0" algn="l">
              <a:spcBef>
                <a:spcPts val="449"/>
              </a:spcBef>
              <a:spcAft>
                <a:spcPts val="0"/>
              </a:spcAft>
              <a:buClr>
                <a:schemeClr val="dk1"/>
              </a:buClr>
              <a:buSzPct val="101754"/>
              <a:buNone/>
            </a:pPr>
            <a:r>
              <a:rPr lang="en-US" sz="2850">
                <a:latin typeface="Calibri"/>
                <a:ea typeface="Calibri"/>
                <a:cs typeface="Calibri"/>
                <a:sym typeface="Calibri"/>
              </a:rPr>
              <a:t>We appreciate the opportunity to assist you with your Medicare | Health Insurance | Employer Benefit plans each year. As professional agents brokers we are your guide with the most current information you need to make informed decisions about plans and benefit options.  We trust that you value our ability to work with you in making critical health care coverage </a:t>
            </a:r>
            <a:r>
              <a:rPr lang="en-US" sz="2850">
                <a:latin typeface="Calibri"/>
                <a:ea typeface="Calibri"/>
                <a:cs typeface="Calibri"/>
                <a:sym typeface="Calibri"/>
              </a:rPr>
              <a:t>decisions,  please let</a:t>
            </a:r>
            <a:r>
              <a:rPr lang="en-US" sz="2850">
                <a:latin typeface="Calibri"/>
                <a:ea typeface="Calibri"/>
                <a:cs typeface="Calibri"/>
                <a:sym typeface="Calibri"/>
              </a:rPr>
              <a:t> your legislators why we are important to you.</a:t>
            </a:r>
            <a:endParaRPr sz="2850"/>
          </a:p>
          <a:p>
            <a:pPr indent="0" lvl="0" marL="0" rtl="0" algn="l">
              <a:spcBef>
                <a:spcPts val="449"/>
              </a:spcBef>
              <a:spcAft>
                <a:spcPts val="0"/>
              </a:spcAft>
              <a:buClr>
                <a:schemeClr val="dk1"/>
              </a:buClr>
              <a:buSzPct val="101754"/>
              <a:buNone/>
            </a:pPr>
            <a:r>
              <a:t/>
            </a:r>
            <a:endParaRPr sz="2850">
              <a:latin typeface="Calibri"/>
              <a:ea typeface="Calibri"/>
              <a:cs typeface="Calibri"/>
              <a:sym typeface="Calibri"/>
            </a:endParaRPr>
          </a:p>
          <a:p>
            <a:pPr indent="0" lvl="0" marL="0" rtl="0" algn="l">
              <a:spcBef>
                <a:spcPts val="449"/>
              </a:spcBef>
              <a:spcAft>
                <a:spcPts val="0"/>
              </a:spcAft>
              <a:buClr>
                <a:schemeClr val="dk1"/>
              </a:buClr>
              <a:buSzPct val="101754"/>
              <a:buNone/>
            </a:pPr>
            <a:r>
              <a:rPr lang="en-US" sz="2850">
                <a:latin typeface="Calibri"/>
                <a:ea typeface="Calibri"/>
                <a:cs typeface="Calibri"/>
                <a:sym typeface="Calibri"/>
              </a:rPr>
              <a:t>We would appreciate it so much if you could take a few minutes to complete this short 5 question survey (see link below). The professional Association that we belong to the National Association of Benefit and Insurance Professionals (NABIP) will be forwarding the information from surveys to CMS and your legislators.</a:t>
            </a:r>
            <a:endParaRPr sz="2850"/>
          </a:p>
          <a:p>
            <a:pPr indent="0" lvl="0" marL="0" rtl="0" algn="l">
              <a:spcBef>
                <a:spcPts val="449"/>
              </a:spcBef>
              <a:spcAft>
                <a:spcPts val="0"/>
              </a:spcAft>
              <a:buClr>
                <a:schemeClr val="dk1"/>
              </a:buClr>
              <a:buSzPct val="101754"/>
              <a:buNone/>
            </a:pPr>
            <a:r>
              <a:t/>
            </a:r>
            <a:endParaRPr sz="2850">
              <a:latin typeface="Calibri"/>
              <a:ea typeface="Calibri"/>
              <a:cs typeface="Calibri"/>
              <a:sym typeface="Calibri"/>
            </a:endParaRPr>
          </a:p>
          <a:p>
            <a:pPr indent="0" lvl="0" marL="0" rtl="0" algn="l">
              <a:spcBef>
                <a:spcPts val="449"/>
              </a:spcBef>
              <a:spcAft>
                <a:spcPts val="0"/>
              </a:spcAft>
              <a:buClr>
                <a:schemeClr val="dk1"/>
              </a:buClr>
              <a:buSzPct val="100000"/>
              <a:buNone/>
            </a:pPr>
            <a:r>
              <a:rPr lang="en-US" sz="2900">
                <a:latin typeface="Calibri"/>
                <a:ea typeface="Calibri"/>
                <a:cs typeface="Calibri"/>
                <a:sym typeface="Calibri"/>
              </a:rPr>
              <a:t>Thank you in advance for your support. We appreciate you!</a:t>
            </a:r>
            <a:endParaRPr sz="2900">
              <a:latin typeface="Calibri"/>
              <a:ea typeface="Calibri"/>
              <a:cs typeface="Calibri"/>
              <a:sym typeface="Calibri"/>
            </a:endParaRPr>
          </a:p>
          <a:p>
            <a:pPr indent="0" lvl="0" marL="0" rtl="0" algn="l">
              <a:spcBef>
                <a:spcPts val="449"/>
              </a:spcBef>
              <a:spcAft>
                <a:spcPts val="0"/>
              </a:spcAft>
              <a:buClr>
                <a:schemeClr val="dk1"/>
              </a:buClr>
              <a:buSzPct val="100000"/>
              <a:buNone/>
            </a:pPr>
            <a:r>
              <a:rPr lang="en-US" sz="2900">
                <a:latin typeface="Calibri"/>
                <a:ea typeface="Calibri"/>
                <a:cs typeface="Calibri"/>
                <a:sym typeface="Calibri"/>
              </a:rPr>
              <a:t>select the Client Survey link </a:t>
            </a:r>
            <a:endParaRPr sz="2900">
              <a:latin typeface="Calibri"/>
              <a:ea typeface="Calibri"/>
              <a:cs typeface="Calibri"/>
              <a:sym typeface="Calibri"/>
            </a:endParaRPr>
          </a:p>
          <a:p>
            <a:pPr indent="0" lvl="0" marL="0" rtl="0" algn="l">
              <a:spcBef>
                <a:spcPts val="449"/>
              </a:spcBef>
              <a:spcAft>
                <a:spcPts val="0"/>
              </a:spcAft>
              <a:buClr>
                <a:schemeClr val="dk1"/>
              </a:buClr>
              <a:buSzPct val="100000"/>
              <a:buNone/>
            </a:pPr>
            <a:r>
              <a:rPr lang="en-US" sz="2900" u="sng">
                <a:solidFill>
                  <a:schemeClr val="hlink"/>
                </a:solidFill>
                <a:latin typeface="Calibri"/>
                <a:ea typeface="Calibri"/>
                <a:cs typeface="Calibri"/>
                <a:sym typeface="Calibri"/>
                <a:hlinkClick r:id="rId3"/>
              </a:rPr>
              <a:t>https://votervoice.net/mobile/NABIP/Surveys</a:t>
            </a:r>
            <a:endParaRPr sz="2900">
              <a:latin typeface="Calibri"/>
              <a:ea typeface="Calibri"/>
              <a:cs typeface="Calibri"/>
              <a:sym typeface="Calibri"/>
            </a:endParaRPr>
          </a:p>
          <a:p>
            <a:pPr indent="0" lvl="0" marL="0" rtl="0" algn="l">
              <a:spcBef>
                <a:spcPts val="496"/>
              </a:spcBef>
              <a:spcAft>
                <a:spcPts val="0"/>
              </a:spcAft>
              <a:buClr>
                <a:schemeClr val="dk1"/>
              </a:buClr>
              <a:buSzPct val="100000"/>
              <a:buNone/>
            </a:pPr>
            <a:r>
              <a:t/>
            </a:r>
            <a:endParaRPr sz="2900">
              <a:latin typeface="Calibri"/>
              <a:ea typeface="Calibri"/>
              <a:cs typeface="Calibri"/>
              <a:sym typeface="Calibri"/>
            </a:endParaRPr>
          </a:p>
          <a:p>
            <a:pPr indent="0" lvl="0" marL="0" rtl="0" algn="l">
              <a:spcBef>
                <a:spcPts val="496"/>
              </a:spcBef>
              <a:spcAft>
                <a:spcPts val="0"/>
              </a:spcAft>
              <a:buClr>
                <a:schemeClr val="dk1"/>
              </a:buClr>
              <a:buSzPct val="100000"/>
              <a:buNone/>
            </a:pPr>
            <a:r>
              <a:rPr lang="en-US" sz="2900">
                <a:latin typeface="Calibri"/>
                <a:ea typeface="Calibri"/>
                <a:cs typeface="Calibri"/>
                <a:sym typeface="Calibri"/>
              </a:rPr>
              <a:t>For Medicare use the link </a:t>
            </a:r>
            <a:r>
              <a:rPr lang="en-US" sz="2900">
                <a:latin typeface="Calibri"/>
                <a:ea typeface="Calibri"/>
                <a:cs typeface="Calibri"/>
                <a:sym typeface="Calibri"/>
              </a:rPr>
              <a:t>below</a:t>
            </a:r>
            <a:endParaRPr sz="2900">
              <a:latin typeface="Calibri"/>
              <a:ea typeface="Calibri"/>
              <a:cs typeface="Calibri"/>
              <a:sym typeface="Calibri"/>
            </a:endParaRPr>
          </a:p>
          <a:p>
            <a:pPr indent="0" lvl="0" marL="0" rtl="0" algn="l">
              <a:spcBef>
                <a:spcPts val="496"/>
              </a:spcBef>
              <a:spcAft>
                <a:spcPts val="0"/>
              </a:spcAft>
              <a:buClr>
                <a:schemeClr val="dk1"/>
              </a:buClr>
              <a:buSzPct val="90625"/>
              <a:buNone/>
            </a:pPr>
            <a:r>
              <a:rPr lang="en-US" sz="3200" u="sng">
                <a:solidFill>
                  <a:schemeClr val="hlink"/>
                </a:solidFill>
                <a:latin typeface="Calibri"/>
                <a:ea typeface="Calibri"/>
                <a:cs typeface="Calibri"/>
                <a:sym typeface="Calibri"/>
                <a:hlinkClick r:id="rId4"/>
              </a:rPr>
              <a:t>votervoice.net/mobile/NABIP/Surveys/11551/Respond</a:t>
            </a:r>
            <a:endParaRPr sz="2900">
              <a:latin typeface="Calibri"/>
              <a:ea typeface="Calibri"/>
              <a:cs typeface="Calibri"/>
              <a:sym typeface="Calibri"/>
            </a:endParaRPr>
          </a:p>
          <a:p>
            <a:pPr indent="0" lvl="0" marL="0" rtl="0" algn="l">
              <a:spcBef>
                <a:spcPts val="0"/>
              </a:spcBef>
              <a:spcAft>
                <a:spcPts val="0"/>
              </a:spcAft>
              <a:buClr>
                <a:schemeClr val="dk1"/>
              </a:buClr>
              <a:buSzPct val="170203"/>
              <a:buNone/>
            </a:pPr>
            <a:r>
              <a:t/>
            </a:r>
            <a:endParaRPr sz="2507">
              <a:latin typeface="Calibri"/>
              <a:ea typeface="Calibri"/>
              <a:cs typeface="Calibri"/>
              <a:sym typeface="Calibri"/>
            </a:endParaRPr>
          </a:p>
          <a:p>
            <a:pPr indent="0" lvl="0" marL="0" rtl="0" algn="l">
              <a:spcBef>
                <a:spcPts val="0"/>
              </a:spcBef>
              <a:spcAft>
                <a:spcPts val="0"/>
              </a:spcAft>
              <a:buClr>
                <a:schemeClr val="dk1"/>
              </a:buClr>
              <a:buSzPct val="149719"/>
              <a:buNone/>
            </a:pPr>
            <a:r>
              <a:rPr lang="en-US" sz="2850">
                <a:latin typeface="Calibri"/>
                <a:ea typeface="Calibri"/>
                <a:cs typeface="Calibri"/>
                <a:sym typeface="Calibri"/>
              </a:rPr>
              <a:t>For ACA use this link below</a:t>
            </a:r>
            <a:endParaRPr sz="2850">
              <a:latin typeface="Calibri"/>
              <a:ea typeface="Calibri"/>
              <a:cs typeface="Calibri"/>
              <a:sym typeface="Calibri"/>
            </a:endParaRPr>
          </a:p>
          <a:p>
            <a:pPr indent="0" lvl="0" marL="0" rtl="0" algn="l">
              <a:spcBef>
                <a:spcPts val="0"/>
              </a:spcBef>
              <a:spcAft>
                <a:spcPts val="0"/>
              </a:spcAft>
              <a:buClr>
                <a:schemeClr val="dk1"/>
              </a:buClr>
              <a:buSzPct val="149719"/>
              <a:buNone/>
            </a:pPr>
            <a:r>
              <a:rPr lang="en-US" sz="2850" u="sng">
                <a:solidFill>
                  <a:schemeClr val="hlink"/>
                </a:solidFill>
                <a:latin typeface="Calibri"/>
                <a:ea typeface="Calibri"/>
                <a:cs typeface="Calibri"/>
                <a:sym typeface="Calibri"/>
                <a:hlinkClick r:id="rId5"/>
              </a:rPr>
              <a:t>https://votervoice.net/mobile/NABIP/Surveys/11766/Respond</a:t>
            </a:r>
            <a:endParaRPr sz="2850">
              <a:latin typeface="Calibri"/>
              <a:ea typeface="Calibri"/>
              <a:cs typeface="Calibri"/>
              <a:sym typeface="Calibri"/>
            </a:endParaRPr>
          </a:p>
        </p:txBody>
      </p:sp>
      <p:sp>
        <p:nvSpPr>
          <p:cNvPr id="122" name="Google Shape;122;p8"/>
          <p:cNvSpPr txBox="1"/>
          <p:nvPr/>
        </p:nvSpPr>
        <p:spPr>
          <a:xfrm>
            <a:off x="609600" y="293166"/>
            <a:ext cx="109728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dk1"/>
                </a:solidFill>
                <a:latin typeface="Montserrat ExtraBold"/>
                <a:ea typeface="Montserrat ExtraBold"/>
                <a:cs typeface="Montserrat ExtraBold"/>
                <a:sym typeface="Montserrat ExtraBold"/>
              </a:rPr>
              <a:t>Sample Language to use with Your Clients  </a:t>
            </a:r>
            <a:endParaRPr/>
          </a:p>
          <a:p>
            <a:pPr indent="0" lvl="0" marL="0" marR="0" rtl="0" algn="ctr">
              <a:spcBef>
                <a:spcPts val="0"/>
              </a:spcBef>
              <a:spcAft>
                <a:spcPts val="0"/>
              </a:spcAft>
              <a:buNone/>
            </a:pPr>
            <a:r>
              <a:rPr b="0" i="0" lang="en-US" sz="2400" u="none" cap="none" strike="noStrike">
                <a:solidFill>
                  <a:schemeClr val="dk1"/>
                </a:solidFill>
                <a:latin typeface="Montserrat ExtraBold"/>
                <a:ea typeface="Montserrat ExtraBold"/>
                <a:cs typeface="Montserrat ExtraBold"/>
                <a:sym typeface="Montserrat ExtraBold"/>
              </a:rPr>
              <a:t>(YOU WANT A PICTURE OF THIS!)</a:t>
            </a:r>
            <a:endParaRPr/>
          </a:p>
        </p:txBody>
      </p:sp>
      <p:pic>
        <p:nvPicPr>
          <p:cNvPr id="123" name="Google Shape;123;p8"/>
          <p:cNvPicPr preferRelativeResize="0"/>
          <p:nvPr/>
        </p:nvPicPr>
        <p:blipFill rotWithShape="1">
          <a:blip r:embed="rId6">
            <a:alphaModFix/>
          </a:blip>
          <a:srcRect b="0" l="0" r="0" t="0"/>
          <a:stretch/>
        </p:blipFill>
        <p:spPr>
          <a:xfrm>
            <a:off x="7342593" y="4468135"/>
            <a:ext cx="1429062" cy="1431287"/>
          </a:xfrm>
          <a:prstGeom prst="rect">
            <a:avLst/>
          </a:prstGeom>
          <a:noFill/>
          <a:ln>
            <a:noFill/>
          </a:ln>
        </p:spPr>
      </p:pic>
      <p:sp>
        <p:nvSpPr>
          <p:cNvPr id="124" name="Google Shape;124;p8"/>
          <p:cNvSpPr txBox="1"/>
          <p:nvPr/>
        </p:nvSpPr>
        <p:spPr>
          <a:xfrm>
            <a:off x="7342516" y="4067922"/>
            <a:ext cx="14292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rgbClr val="009999"/>
                </a:solidFill>
                <a:latin typeface="Calibri"/>
                <a:ea typeface="Calibri"/>
                <a:cs typeface="Calibri"/>
                <a:sym typeface="Calibri"/>
              </a:rPr>
              <a:t>SCAN ME!</a:t>
            </a:r>
            <a:endParaRPr/>
          </a:p>
        </p:txBody>
      </p:sp>
      <p:sp>
        <p:nvSpPr>
          <p:cNvPr id="125" name="Google Shape;125;p8"/>
          <p:cNvSpPr txBox="1"/>
          <p:nvPr/>
        </p:nvSpPr>
        <p:spPr>
          <a:xfrm>
            <a:off x="7342516" y="5983497"/>
            <a:ext cx="14292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009999"/>
                </a:solidFill>
                <a:latin typeface="Calibri"/>
                <a:ea typeface="Calibri"/>
                <a:cs typeface="Calibri"/>
                <a:sym typeface="Calibri"/>
              </a:rPr>
              <a:t>MA clients</a:t>
            </a:r>
            <a:endParaRPr/>
          </a:p>
        </p:txBody>
      </p:sp>
      <p:sp>
        <p:nvSpPr>
          <p:cNvPr id="126" name="Google Shape;126;p8"/>
          <p:cNvSpPr txBox="1"/>
          <p:nvPr/>
        </p:nvSpPr>
        <p:spPr>
          <a:xfrm>
            <a:off x="9117492" y="4067922"/>
            <a:ext cx="14292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rgbClr val="009999"/>
                </a:solidFill>
                <a:latin typeface="Calibri"/>
                <a:ea typeface="Calibri"/>
                <a:cs typeface="Calibri"/>
                <a:sym typeface="Calibri"/>
              </a:rPr>
              <a:t>SCAN ME!</a:t>
            </a:r>
            <a:endParaRPr/>
          </a:p>
        </p:txBody>
      </p:sp>
      <p:sp>
        <p:nvSpPr>
          <p:cNvPr id="127" name="Google Shape;127;p8"/>
          <p:cNvSpPr txBox="1"/>
          <p:nvPr/>
        </p:nvSpPr>
        <p:spPr>
          <a:xfrm>
            <a:off x="9290542" y="5899422"/>
            <a:ext cx="14292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009999"/>
                </a:solidFill>
                <a:latin typeface="Calibri"/>
                <a:ea typeface="Calibri"/>
                <a:cs typeface="Calibri"/>
                <a:sym typeface="Calibri"/>
              </a:rPr>
              <a:t>ACA</a:t>
            </a:r>
            <a:r>
              <a:rPr b="1" lang="en-US" sz="2000">
                <a:solidFill>
                  <a:srgbClr val="009999"/>
                </a:solidFill>
                <a:latin typeface="Calibri"/>
                <a:ea typeface="Calibri"/>
                <a:cs typeface="Calibri"/>
                <a:sym typeface="Calibri"/>
              </a:rPr>
              <a:t> clients</a:t>
            </a:r>
            <a:endParaRPr/>
          </a:p>
        </p:txBody>
      </p:sp>
      <p:pic>
        <p:nvPicPr>
          <p:cNvPr id="128" name="Google Shape;128;p8" title="exported_qrcode_image_600.png"/>
          <p:cNvPicPr preferRelativeResize="0"/>
          <p:nvPr/>
        </p:nvPicPr>
        <p:blipFill>
          <a:blip r:embed="rId7">
            <a:alphaModFix/>
          </a:blip>
          <a:stretch>
            <a:fillRect/>
          </a:stretch>
        </p:blipFill>
        <p:spPr>
          <a:xfrm>
            <a:off x="9163176" y="4468125"/>
            <a:ext cx="1429050" cy="1429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5"/>
          <p:cNvSpPr txBox="1"/>
          <p:nvPr/>
        </p:nvSpPr>
        <p:spPr>
          <a:xfrm>
            <a:off x="352180" y="373982"/>
            <a:ext cx="11479571" cy="92396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5457C"/>
              </a:buClr>
              <a:buSzPts val="4500"/>
              <a:buFont typeface="Poppins"/>
              <a:buNone/>
            </a:pPr>
            <a:r>
              <a:rPr b="1" i="0" lang="en-US" sz="4500" u="none" cap="none" strike="noStrike">
                <a:solidFill>
                  <a:srgbClr val="25457C"/>
                </a:solidFill>
                <a:latin typeface="Poppins"/>
                <a:ea typeface="Poppins"/>
                <a:cs typeface="Poppins"/>
                <a:sym typeface="Poppins"/>
              </a:rPr>
              <a:t> We are Advocating for You!</a:t>
            </a:r>
            <a:endParaRPr/>
          </a:p>
        </p:txBody>
      </p:sp>
      <p:sp>
        <p:nvSpPr>
          <p:cNvPr id="135" name="Google Shape;135;p5"/>
          <p:cNvSpPr txBox="1"/>
          <p:nvPr/>
        </p:nvSpPr>
        <p:spPr>
          <a:xfrm>
            <a:off x="1823642" y="5633945"/>
            <a:ext cx="8867700" cy="891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5457C"/>
              </a:buClr>
              <a:buSzPts val="4500"/>
              <a:buFont typeface="Poppins"/>
              <a:buNone/>
            </a:pPr>
            <a:r>
              <a:rPr b="1" i="0" lang="en-US" sz="4500" u="none" cap="none" strike="noStrike">
                <a:solidFill>
                  <a:srgbClr val="25457C"/>
                </a:solidFill>
                <a:latin typeface="Poppins"/>
                <a:ea typeface="Poppins"/>
                <a:cs typeface="Poppins"/>
                <a:sym typeface="Poppins"/>
              </a:rPr>
              <a:t>It’s Go Time – Get Involved!</a:t>
            </a:r>
            <a:endParaRPr/>
          </a:p>
        </p:txBody>
      </p:sp>
      <p:sp>
        <p:nvSpPr>
          <p:cNvPr id="136" name="Google Shape;136;p5"/>
          <p:cNvSpPr txBox="1"/>
          <p:nvPr/>
        </p:nvSpPr>
        <p:spPr>
          <a:xfrm>
            <a:off x="356255" y="1141384"/>
            <a:ext cx="11479500" cy="4498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309994"/>
                </a:solidFill>
                <a:latin typeface="Montserrat ExtraBold"/>
                <a:ea typeface="Montserrat ExtraBold"/>
                <a:cs typeface="Montserrat ExtraBold"/>
                <a:sym typeface="Montserrat ExtraBold"/>
              </a:rPr>
              <a:t>S</a:t>
            </a:r>
            <a:r>
              <a:rPr b="1" i="0" lang="en-US" sz="2000" u="none" cap="none" strike="noStrike">
                <a:solidFill>
                  <a:srgbClr val="309994"/>
                </a:solidFill>
                <a:latin typeface="Montserrat ExtraBold"/>
                <a:ea typeface="Montserrat ExtraBold"/>
                <a:cs typeface="Montserrat ExtraBold"/>
                <a:sym typeface="Montserrat ExtraBold"/>
              </a:rPr>
              <a:t>urveys </a:t>
            </a:r>
            <a:r>
              <a:rPr b="1" lang="en-US" sz="2000">
                <a:solidFill>
                  <a:srgbClr val="309994"/>
                </a:solidFill>
                <a:latin typeface="Montserrat ExtraBold"/>
                <a:ea typeface="Montserrat ExtraBold"/>
                <a:cs typeface="Montserrat ExtraBold"/>
                <a:sym typeface="Montserrat ExtraBold"/>
              </a:rPr>
              <a:t>Results for used </a:t>
            </a:r>
            <a:r>
              <a:rPr b="1" i="0" lang="en-US" sz="2000" u="none" cap="none" strike="noStrike">
                <a:solidFill>
                  <a:srgbClr val="309994"/>
                </a:solidFill>
                <a:latin typeface="Montserrat ExtraBold"/>
                <a:ea typeface="Montserrat ExtraBold"/>
                <a:cs typeface="Montserrat ExtraBold"/>
                <a:sym typeface="Montserrat ExtraBold"/>
              </a:rPr>
              <a:t>with legislators, regulators, and the media</a:t>
            </a:r>
            <a:endParaRPr b="1" sz="2000">
              <a:solidFill>
                <a:srgbClr val="309994"/>
              </a:solidFill>
              <a:latin typeface="Montserrat ExtraBold"/>
              <a:ea typeface="Montserrat ExtraBold"/>
              <a:cs typeface="Montserrat ExtraBold"/>
              <a:sym typeface="Montserrat ExtraBold"/>
            </a:endParaRPr>
          </a:p>
          <a:p>
            <a:pPr indent="-50800" lvl="0" marL="0" marR="0" rtl="0" algn="l">
              <a:lnSpc>
                <a:spcPct val="115000"/>
              </a:lnSpc>
              <a:spcBef>
                <a:spcPts val="0"/>
              </a:spcBef>
              <a:spcAft>
                <a:spcPts val="0"/>
              </a:spcAft>
              <a:buClr>
                <a:srgbClr val="000000"/>
              </a:buClr>
              <a:buSzPts val="2000"/>
              <a:buFont typeface="Calibri"/>
              <a:buChar char="•"/>
            </a:pPr>
            <a:r>
              <a:rPr b="1" i="0" lang="en-US" sz="2000" u="none" cap="none" strike="noStrike">
                <a:solidFill>
                  <a:srgbClr val="000000"/>
                </a:solidFill>
                <a:latin typeface="Calibri"/>
                <a:ea typeface="Calibri"/>
                <a:cs typeface="Calibri"/>
                <a:sym typeface="Calibri"/>
              </a:rPr>
              <a:t>NABIP lobbyists are meeting with legislators every single day on pressing </a:t>
            </a:r>
            <a:r>
              <a:rPr b="1" lang="en-US" sz="2000">
                <a:latin typeface="Calibri"/>
                <a:ea typeface="Calibri"/>
                <a:cs typeface="Calibri"/>
                <a:sym typeface="Calibri"/>
              </a:rPr>
              <a:t>Health Care Policy</a:t>
            </a:r>
            <a:r>
              <a:rPr b="1" i="0" lang="en-US" sz="2000" u="none" cap="none" strike="noStrike">
                <a:solidFill>
                  <a:srgbClr val="000000"/>
                </a:solidFill>
                <a:latin typeface="Calibri"/>
                <a:ea typeface="Calibri"/>
                <a:cs typeface="Calibri"/>
                <a:sym typeface="Calibri"/>
              </a:rPr>
              <a:t> issues.</a:t>
            </a:r>
            <a:endParaRPr b="1" i="0" sz="2000" u="none" cap="none" strike="noStrike">
              <a:solidFill>
                <a:srgbClr val="000000"/>
              </a:solidFill>
              <a:latin typeface="Calibri"/>
              <a:ea typeface="Calibri"/>
              <a:cs typeface="Calibri"/>
              <a:sym typeface="Calibri"/>
            </a:endParaRPr>
          </a:p>
          <a:p>
            <a:pPr indent="-50800" lvl="0" marL="0" marR="0" rtl="0" algn="l">
              <a:lnSpc>
                <a:spcPct val="115000"/>
              </a:lnSpc>
              <a:spcBef>
                <a:spcPts val="0"/>
              </a:spcBef>
              <a:spcAft>
                <a:spcPts val="0"/>
              </a:spcAft>
              <a:buClr>
                <a:srgbClr val="000000"/>
              </a:buClr>
              <a:buSzPts val="2000"/>
              <a:buFont typeface="Calibri"/>
              <a:buChar char="•"/>
            </a:pPr>
            <a:r>
              <a:rPr b="1" i="0" lang="en-US" sz="2000" u="none" cap="none" strike="noStrike">
                <a:solidFill>
                  <a:srgbClr val="000000"/>
                </a:solidFill>
                <a:latin typeface="Calibri"/>
                <a:ea typeface="Calibri"/>
                <a:cs typeface="Calibri"/>
                <a:sym typeface="Calibri"/>
              </a:rPr>
              <a:t>Communications to Congress &amp; CMS on AEP &amp; OEP &amp; compensation issues, e.g. Medicare Advantage</a:t>
            </a:r>
            <a:r>
              <a:rPr b="1" lang="en-US" sz="2000">
                <a:latin typeface="Calibri"/>
                <a:ea typeface="Calibri"/>
                <a:cs typeface="Calibri"/>
                <a:sym typeface="Calibri"/>
              </a:rPr>
              <a:t>, ACA, </a:t>
            </a:r>
            <a:r>
              <a:rPr b="1" lang="en-US" sz="2000">
                <a:latin typeface="Calibri"/>
                <a:ea typeface="Calibri"/>
                <a:cs typeface="Calibri"/>
                <a:sym typeface="Calibri"/>
              </a:rPr>
              <a:t>Prescription</a:t>
            </a:r>
            <a:r>
              <a:rPr b="1" lang="en-US" sz="2000">
                <a:latin typeface="Calibri"/>
                <a:ea typeface="Calibri"/>
                <a:cs typeface="Calibri"/>
                <a:sym typeface="Calibri"/>
              </a:rPr>
              <a:t> Drugs and PBM issues including</a:t>
            </a:r>
            <a:r>
              <a:rPr b="1" i="0" lang="en-US" sz="2000" u="none" cap="none" strike="noStrike">
                <a:solidFill>
                  <a:srgbClr val="000000"/>
                </a:solidFill>
                <a:latin typeface="Calibri"/>
                <a:ea typeface="Calibri"/>
                <a:cs typeface="Calibri"/>
                <a:sym typeface="Calibri"/>
              </a:rPr>
              <a:t> IRA impacts. </a:t>
            </a:r>
            <a:endParaRPr b="1" i="0" sz="2000" u="none" cap="none" strike="noStrike">
              <a:solidFill>
                <a:srgbClr val="000000"/>
              </a:solidFill>
              <a:latin typeface="Calibri"/>
              <a:ea typeface="Calibri"/>
              <a:cs typeface="Calibri"/>
              <a:sym typeface="Calibri"/>
            </a:endParaRPr>
          </a:p>
          <a:p>
            <a:pPr indent="-336550" lvl="0" marL="285750" marR="0" rtl="0" algn="l">
              <a:lnSpc>
                <a:spcPct val="115000"/>
              </a:lnSpc>
              <a:spcBef>
                <a:spcPts val="0"/>
              </a:spcBef>
              <a:spcAft>
                <a:spcPts val="0"/>
              </a:spcAft>
              <a:buClr>
                <a:srgbClr val="000000"/>
              </a:buClr>
              <a:buSzPts val="2000"/>
              <a:buFont typeface="Calibri"/>
              <a:buChar char="•"/>
            </a:pPr>
            <a:r>
              <a:rPr b="1" i="0" lang="en-US" sz="2000" u="none" cap="none" strike="noStrike">
                <a:solidFill>
                  <a:srgbClr val="000000"/>
                </a:solidFill>
                <a:latin typeface="Calibri"/>
                <a:ea typeface="Calibri"/>
                <a:cs typeface="Calibri"/>
                <a:sym typeface="Calibri"/>
              </a:rPr>
              <a:t>Partner with NAIFA, IIABA, CIAB, HAFA, and others to elevate issues facing agents</a:t>
            </a:r>
            <a:r>
              <a:rPr b="1" lang="en-US" sz="2000">
                <a:latin typeface="Calibri"/>
                <a:ea typeface="Calibri"/>
                <a:cs typeface="Calibri"/>
                <a:sym typeface="Calibri"/>
              </a:rPr>
              <a:t>, </a:t>
            </a:r>
            <a:r>
              <a:rPr b="1" i="0" lang="en-US" sz="2000" u="none" cap="none" strike="noStrike">
                <a:solidFill>
                  <a:srgbClr val="000000"/>
                </a:solidFill>
                <a:latin typeface="Calibri"/>
                <a:ea typeface="Calibri"/>
                <a:cs typeface="Calibri"/>
                <a:sym typeface="Calibri"/>
              </a:rPr>
              <a:t>brokers and beneficiaries within the all markets.</a:t>
            </a:r>
            <a:endParaRPr b="1" sz="2000">
              <a:latin typeface="Calibri"/>
              <a:ea typeface="Calibri"/>
              <a:cs typeface="Calibri"/>
              <a:sym typeface="Calibri"/>
            </a:endParaRPr>
          </a:p>
          <a:p>
            <a:pPr indent="-336550" lvl="0" marL="285750" marR="0" rtl="0" algn="l">
              <a:lnSpc>
                <a:spcPct val="115000"/>
              </a:lnSpc>
              <a:spcBef>
                <a:spcPts val="0"/>
              </a:spcBef>
              <a:spcAft>
                <a:spcPts val="0"/>
              </a:spcAft>
              <a:buClr>
                <a:srgbClr val="000000"/>
              </a:buClr>
              <a:buSzPts val="2000"/>
              <a:buFont typeface="Calibri"/>
              <a:buChar char="•"/>
            </a:pPr>
            <a:r>
              <a:rPr b="1" i="0" lang="en-US" sz="2000" u="none" cap="none" strike="noStrike">
                <a:solidFill>
                  <a:srgbClr val="000000"/>
                </a:solidFill>
                <a:latin typeface="Calibri"/>
                <a:ea typeface="Calibri"/>
                <a:cs typeface="Calibri"/>
                <a:sym typeface="Calibri"/>
              </a:rPr>
              <a:t>Provide NABIP members with self-advocacy tools, including testimonial booklets </a:t>
            </a:r>
            <a:r>
              <a:rPr b="1" lang="en-US" sz="2000">
                <a:latin typeface="Calibri"/>
                <a:ea typeface="Calibri"/>
                <a:cs typeface="Calibri"/>
                <a:sym typeface="Calibri"/>
              </a:rPr>
              <a:t>distributed </a:t>
            </a:r>
            <a:r>
              <a:rPr b="1" i="0" lang="en-US" sz="2000" u="none" cap="none" strike="noStrike">
                <a:solidFill>
                  <a:srgbClr val="000000"/>
                </a:solidFill>
                <a:latin typeface="Calibri"/>
                <a:ea typeface="Calibri"/>
                <a:cs typeface="Calibri"/>
                <a:sym typeface="Calibri"/>
              </a:rPr>
              <a:t>at Cap Con, for govt conversations.</a:t>
            </a:r>
            <a:endParaRPr b="1" i="0" sz="2000" u="none" cap="none" strike="noStrike">
              <a:solidFill>
                <a:srgbClr val="000000"/>
              </a:solidFill>
              <a:latin typeface="Calibri"/>
              <a:ea typeface="Calibri"/>
              <a:cs typeface="Calibri"/>
              <a:sym typeface="Calibri"/>
            </a:endParaRPr>
          </a:p>
          <a:p>
            <a:pPr indent="-50800" lvl="0" marL="0" marR="0" rtl="0" algn="l">
              <a:lnSpc>
                <a:spcPct val="115000"/>
              </a:lnSpc>
              <a:spcBef>
                <a:spcPts val="0"/>
              </a:spcBef>
              <a:spcAft>
                <a:spcPts val="0"/>
              </a:spcAft>
              <a:buClr>
                <a:srgbClr val="000000"/>
              </a:buClr>
              <a:buSzPts val="2000"/>
              <a:buFont typeface="Calibri"/>
              <a:buChar char="•"/>
            </a:pPr>
            <a:r>
              <a:rPr b="1" i="0" lang="en-US" sz="2000" u="none" cap="none" strike="noStrike">
                <a:solidFill>
                  <a:srgbClr val="000000"/>
                </a:solidFill>
                <a:latin typeface="Calibri"/>
                <a:ea typeface="Calibri"/>
                <a:cs typeface="Calibri"/>
                <a:sym typeface="Calibri"/>
              </a:rPr>
              <a:t>NABIP leading the media coverage of agents and brokers </a:t>
            </a:r>
            <a:r>
              <a:rPr b="1" lang="en-US" sz="2000">
                <a:latin typeface="Calibri"/>
                <a:ea typeface="Calibri"/>
                <a:cs typeface="Calibri"/>
                <a:sym typeface="Calibri"/>
              </a:rPr>
              <a:t>critical </a:t>
            </a:r>
            <a:r>
              <a:rPr b="1" lang="en-US" sz="2000">
                <a:latin typeface="Calibri"/>
                <a:ea typeface="Calibri"/>
                <a:cs typeface="Calibri"/>
                <a:sym typeface="Calibri"/>
              </a:rPr>
              <a:t>professional</a:t>
            </a:r>
            <a:r>
              <a:rPr b="1" lang="en-US" sz="2000">
                <a:latin typeface="Calibri"/>
                <a:ea typeface="Calibri"/>
                <a:cs typeface="Calibri"/>
                <a:sym typeface="Calibri"/>
              </a:rPr>
              <a:t> roles</a:t>
            </a:r>
            <a:r>
              <a:rPr b="1" i="0" lang="en-US" sz="2000" u="none" cap="none" strike="noStrike">
                <a:solidFill>
                  <a:srgbClr val="000000"/>
                </a:solidFill>
                <a:latin typeface="Calibri"/>
                <a:ea typeface="Calibri"/>
                <a:cs typeface="Calibri"/>
                <a:sym typeface="Calibri"/>
              </a:rPr>
              <a:t> vs. other associations.</a:t>
            </a:r>
            <a:endParaRPr b="1" i="0" sz="2000" u="none" cap="none" strike="noStrike">
              <a:solidFill>
                <a:srgbClr val="000000"/>
              </a:solidFill>
              <a:latin typeface="Calibri"/>
              <a:ea typeface="Calibri"/>
              <a:cs typeface="Calibri"/>
              <a:sym typeface="Calibri"/>
            </a:endParaRPr>
          </a:p>
          <a:p>
            <a:pPr indent="-38100" lvl="2" marL="0" marR="0" rtl="0" algn="l">
              <a:lnSpc>
                <a:spcPct val="115000"/>
              </a:lnSpc>
              <a:spcBef>
                <a:spcPts val="0"/>
              </a:spcBef>
              <a:spcAft>
                <a:spcPts val="0"/>
              </a:spcAft>
              <a:buClr>
                <a:srgbClr val="000000"/>
              </a:buClr>
              <a:buSzPts val="1800"/>
              <a:buFont typeface="Calibri"/>
              <a:buChar char="•"/>
            </a:pPr>
            <a:r>
              <a:rPr b="1" i="0" lang="en-US" sz="1800" u="none" cap="none" strike="noStrike">
                <a:solidFill>
                  <a:srgbClr val="000000"/>
                </a:solidFill>
                <a:highlight>
                  <a:srgbClr val="FFFF00"/>
                </a:highlight>
                <a:latin typeface="Calibri"/>
                <a:ea typeface="Calibri"/>
                <a:cs typeface="Calibri"/>
                <a:sym typeface="Calibri"/>
                <a:extLst>
                  <a:ext uri="http://customooxmlschemas.google.com/">
                    <go:slidesCustomData xmlns:go="http://customooxmlschemas.google.com/" textRoundtripDataId="0"/>
                  </a:ext>
                </a:extLst>
              </a:rPr>
              <a:t>2 new testimonial videos giving face to the issues</a:t>
            </a:r>
            <a:r>
              <a:rPr b="1" lang="en-US" sz="1800">
                <a:highlight>
                  <a:srgbClr val="FFFF00"/>
                </a:highlight>
                <a:latin typeface="Calibri"/>
                <a:ea typeface="Calibri"/>
                <a:cs typeface="Calibri"/>
                <a:sym typeface="Calibri"/>
              </a:rPr>
              <a:t> </a:t>
            </a:r>
            <a:endParaRPr b="1" i="0" sz="1800" u="none" cap="none" strike="noStrike">
              <a:solidFill>
                <a:srgbClr val="000000"/>
              </a:solidFill>
              <a:highlight>
                <a:srgbClr val="FFFF00"/>
              </a:highlight>
              <a:latin typeface="Calibri"/>
              <a:ea typeface="Calibri"/>
              <a:cs typeface="Calibri"/>
              <a:sym typeface="Calibri"/>
            </a:endParaRPr>
          </a:p>
          <a:p>
            <a:pPr indent="-31750" lvl="0" marL="0" marR="0" rtl="0" algn="l">
              <a:lnSpc>
                <a:spcPct val="115000"/>
              </a:lnSpc>
              <a:spcBef>
                <a:spcPts val="0"/>
              </a:spcBef>
              <a:spcAft>
                <a:spcPts val="0"/>
              </a:spcAft>
              <a:buClr>
                <a:srgbClr val="000000"/>
              </a:buClr>
              <a:buSzPts val="1700"/>
              <a:buFont typeface="Calibri"/>
              <a:buChar char="•"/>
            </a:pPr>
            <a:r>
              <a:rPr b="1" i="0" lang="en-US" sz="17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1"/>
                  </a:ext>
                </a:extLst>
              </a:rPr>
              <a:t>Medicare Advisory Group members actively meet to influence organizational Medicare strategy.</a:t>
            </a:r>
            <a:r>
              <a:rPr b="1" i="0" lang="en-US" sz="1700" u="none" cap="none" strike="noStrike">
                <a:solidFill>
                  <a:srgbClr val="000000"/>
                </a:solidFill>
                <a:latin typeface="Calibri"/>
                <a:ea typeface="Calibri"/>
                <a:cs typeface="Calibri"/>
                <a:sym typeface="Calibri"/>
              </a:rPr>
              <a:t> </a:t>
            </a:r>
            <a:r>
              <a:rPr b="1" i="0" lang="en-US" sz="1700" u="sng" cap="none" strike="noStrike">
                <a:solidFill>
                  <a:schemeClr val="hlink"/>
                </a:solidFill>
                <a:latin typeface="Calibri"/>
                <a:ea typeface="Calibri"/>
                <a:cs typeface="Calibri"/>
                <a:sym typeface="Calibri"/>
                <a:hlinkClick r:id="rId4"/>
              </a:rPr>
              <a:t>clink link to view</a:t>
            </a:r>
            <a:endParaRPr b="1" i="0" sz="1700" u="none" cap="none" strike="noStrike">
              <a:solidFill>
                <a:srgbClr val="000000"/>
              </a:solidFill>
              <a:latin typeface="Calibri"/>
              <a:ea typeface="Calibri"/>
              <a:cs typeface="Calibri"/>
              <a:sym typeface="Calibri"/>
            </a:endParaRPr>
          </a:p>
          <a:p>
            <a:pPr indent="-44450" lvl="0" marL="0" marR="0" rtl="0" algn="l">
              <a:lnSpc>
                <a:spcPct val="115000"/>
              </a:lnSpc>
              <a:spcBef>
                <a:spcPts val="0"/>
              </a:spcBef>
              <a:spcAft>
                <a:spcPts val="0"/>
              </a:spcAft>
              <a:buClr>
                <a:srgbClr val="000000"/>
              </a:buClr>
              <a:buSzPts val="1900"/>
              <a:buFont typeface="Calibri"/>
              <a:buChar char="•"/>
            </a:pPr>
            <a:r>
              <a:rPr b="1" i="0" lang="en-US" sz="1900" u="none" cap="none" strike="noStrike">
                <a:solidFill>
                  <a:srgbClr val="000000"/>
                </a:solidFill>
                <a:highlight>
                  <a:srgbClr val="FFFF00"/>
                </a:highlight>
                <a:latin typeface="Calibri"/>
                <a:ea typeface="Calibri"/>
                <a:cs typeface="Calibri"/>
                <a:sym typeface="Calibri"/>
                <a:extLst>
                  <a:ext uri="http://customooxmlschemas.google.com/">
                    <go:slidesCustomData xmlns:go="http://customooxmlschemas.google.com/" textRoundtripDataId="2"/>
                  </a:ext>
                </a:extLst>
              </a:rPr>
              <a:t>Podcast episode on commissions.</a:t>
            </a:r>
            <a:endParaRPr b="1" sz="1900">
              <a:highlight>
                <a:srgbClr val="FFFF00"/>
              </a:highlight>
              <a:latin typeface="Calibri"/>
              <a:ea typeface="Calibri"/>
              <a:cs typeface="Calibri"/>
              <a:sym typeface="Calibri"/>
            </a:endParaRPr>
          </a:p>
        </p:txBody>
      </p:sp>
      <p:sp>
        <p:nvSpPr>
          <p:cNvPr id="137" name="Google Shape;137;p5"/>
          <p:cNvSpPr txBox="1"/>
          <p:nvPr/>
        </p:nvSpPr>
        <p:spPr>
          <a:xfrm>
            <a:off x="10545395" y="6573463"/>
            <a:ext cx="1962392" cy="21544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BFBFBF"/>
              </a:buClr>
              <a:buSzPts val="800"/>
              <a:buFont typeface="Poppins"/>
              <a:buNone/>
            </a:pPr>
            <a:r>
              <a:rPr b="0" i="0" lang="en-US" sz="800" u="none" cap="none" strike="noStrike">
                <a:solidFill>
                  <a:srgbClr val="BFBFBF"/>
                </a:solidFill>
                <a:latin typeface="Poppins"/>
                <a:ea typeface="Poppins"/>
                <a:cs typeface="Poppins"/>
                <a:sym typeface="Poppins"/>
              </a:rPr>
              <a:t>Last updated 03/10/25</a:t>
            </a:r>
            <a:endParaRPr b="0" i="0" sz="800" u="none" cap="none" strike="noStrike">
              <a:solidFill>
                <a:srgbClr val="BFBFBF"/>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6"/>
          <p:cNvSpPr txBox="1"/>
          <p:nvPr/>
        </p:nvSpPr>
        <p:spPr>
          <a:xfrm>
            <a:off x="201261" y="252305"/>
            <a:ext cx="11789478" cy="89154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5457C"/>
              </a:buClr>
              <a:buSzPts val="4500"/>
              <a:buFont typeface="Montserrat"/>
              <a:buNone/>
            </a:pPr>
            <a:r>
              <a:rPr b="1" i="0" lang="en-US" sz="4500" u="none" cap="none" strike="noStrike">
                <a:solidFill>
                  <a:srgbClr val="25457C"/>
                </a:solidFill>
                <a:latin typeface="Montserrat"/>
                <a:ea typeface="Montserrat"/>
                <a:cs typeface="Montserrat"/>
                <a:sym typeface="Montserrat"/>
              </a:rPr>
              <a:t>Now is the Time to Get Involved!</a:t>
            </a:r>
            <a:endParaRPr b="1" i="0" sz="4500" u="none" cap="none" strike="noStrike">
              <a:solidFill>
                <a:srgbClr val="25457C"/>
              </a:solidFill>
              <a:latin typeface="Calibri"/>
              <a:ea typeface="Calibri"/>
              <a:cs typeface="Calibri"/>
              <a:sym typeface="Calibri"/>
            </a:endParaRPr>
          </a:p>
        </p:txBody>
      </p:sp>
      <p:grpSp>
        <p:nvGrpSpPr>
          <p:cNvPr id="144" name="Google Shape;144;p6"/>
          <p:cNvGrpSpPr/>
          <p:nvPr/>
        </p:nvGrpSpPr>
        <p:grpSpPr>
          <a:xfrm>
            <a:off x="809330" y="1149886"/>
            <a:ext cx="5491065" cy="4816408"/>
            <a:chOff x="1138098" y="28201"/>
            <a:chExt cx="5491065" cy="4816408"/>
          </a:xfrm>
        </p:grpSpPr>
        <p:sp>
          <p:nvSpPr>
            <p:cNvPr id="145" name="Google Shape;145;p6"/>
            <p:cNvSpPr/>
            <p:nvPr/>
          </p:nvSpPr>
          <p:spPr>
            <a:xfrm rot="5400000">
              <a:off x="1385909" y="1065056"/>
              <a:ext cx="935351" cy="1064864"/>
            </a:xfrm>
            <a:prstGeom prst="bentUpArrow">
              <a:avLst>
                <a:gd fmla="val 32840" name="adj1"/>
                <a:gd fmla="val 25000" name="adj2"/>
                <a:gd fmla="val 35780" name="adj3"/>
              </a:avLst>
            </a:prstGeom>
            <a:solidFill>
              <a:srgbClr val="C0CCE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6"/>
            <p:cNvSpPr/>
            <p:nvPr/>
          </p:nvSpPr>
          <p:spPr>
            <a:xfrm>
              <a:off x="1138098" y="28201"/>
              <a:ext cx="1574580" cy="1102155"/>
            </a:xfrm>
            <a:prstGeom prst="roundRect">
              <a:avLst>
                <a:gd fmla="val 1667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6"/>
            <p:cNvSpPr txBox="1"/>
            <p:nvPr/>
          </p:nvSpPr>
          <p:spPr>
            <a:xfrm>
              <a:off x="1191910" y="82013"/>
              <a:ext cx="1466956" cy="994531"/>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b="1" i="0" lang="en-US" sz="2000" u="none" cap="none" strike="noStrike">
                  <a:solidFill>
                    <a:schemeClr val="lt1"/>
                  </a:solidFill>
                  <a:latin typeface="Calibri"/>
                  <a:ea typeface="Calibri"/>
                  <a:cs typeface="Calibri"/>
                  <a:sym typeface="Calibri"/>
                </a:rPr>
                <a:t>Join NABIP</a:t>
              </a:r>
              <a:endParaRPr/>
            </a:p>
          </p:txBody>
        </p:sp>
        <p:sp>
          <p:nvSpPr>
            <p:cNvPr id="148" name="Google Shape;148;p6"/>
            <p:cNvSpPr/>
            <p:nvPr/>
          </p:nvSpPr>
          <p:spPr>
            <a:xfrm>
              <a:off x="2712679" y="133316"/>
              <a:ext cx="1145200" cy="89081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6"/>
            <p:cNvSpPr/>
            <p:nvPr/>
          </p:nvSpPr>
          <p:spPr>
            <a:xfrm rot="5400000">
              <a:off x="2691404" y="2303141"/>
              <a:ext cx="935351" cy="1064864"/>
            </a:xfrm>
            <a:prstGeom prst="bentUpArrow">
              <a:avLst>
                <a:gd fmla="val 32840" name="adj1"/>
                <a:gd fmla="val 25000" name="adj2"/>
                <a:gd fmla="val 35780" name="adj3"/>
              </a:avLst>
            </a:prstGeom>
            <a:solidFill>
              <a:srgbClr val="C0CCE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
            <p:cNvSpPr/>
            <p:nvPr/>
          </p:nvSpPr>
          <p:spPr>
            <a:xfrm>
              <a:off x="2443593" y="1266285"/>
              <a:ext cx="1574580" cy="1102155"/>
            </a:xfrm>
            <a:prstGeom prst="roundRect">
              <a:avLst>
                <a:gd fmla="val 1667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6"/>
            <p:cNvSpPr txBox="1"/>
            <p:nvPr/>
          </p:nvSpPr>
          <p:spPr>
            <a:xfrm>
              <a:off x="2497405" y="1320097"/>
              <a:ext cx="1466956" cy="994531"/>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b="1" i="0" lang="en-US" sz="2000" u="none" cap="none" strike="noStrike">
                  <a:solidFill>
                    <a:schemeClr val="lt1"/>
                  </a:solidFill>
                  <a:latin typeface="Calibri"/>
                  <a:ea typeface="Calibri"/>
                  <a:cs typeface="Calibri"/>
                  <a:sym typeface="Calibri"/>
                </a:rPr>
                <a:t>Donate</a:t>
              </a:r>
              <a:endParaRPr/>
            </a:p>
          </p:txBody>
        </p:sp>
        <p:sp>
          <p:nvSpPr>
            <p:cNvPr id="152" name="Google Shape;152;p6"/>
            <p:cNvSpPr/>
            <p:nvPr/>
          </p:nvSpPr>
          <p:spPr>
            <a:xfrm>
              <a:off x="4018174" y="1371401"/>
              <a:ext cx="1145200" cy="89081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6"/>
            <p:cNvSpPr/>
            <p:nvPr/>
          </p:nvSpPr>
          <p:spPr>
            <a:xfrm rot="5400000">
              <a:off x="3996899" y="3541225"/>
              <a:ext cx="935351" cy="1064864"/>
            </a:xfrm>
            <a:prstGeom prst="bentUpArrow">
              <a:avLst>
                <a:gd fmla="val 32840" name="adj1"/>
                <a:gd fmla="val 25000" name="adj2"/>
                <a:gd fmla="val 35780" name="adj3"/>
              </a:avLst>
            </a:prstGeom>
            <a:solidFill>
              <a:srgbClr val="C0CCE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6"/>
            <p:cNvSpPr/>
            <p:nvPr/>
          </p:nvSpPr>
          <p:spPr>
            <a:xfrm>
              <a:off x="3749088" y="2504369"/>
              <a:ext cx="1574580" cy="1102155"/>
            </a:xfrm>
            <a:prstGeom prst="roundRect">
              <a:avLst>
                <a:gd fmla="val 1667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6"/>
            <p:cNvSpPr txBox="1"/>
            <p:nvPr/>
          </p:nvSpPr>
          <p:spPr>
            <a:xfrm>
              <a:off x="3802900" y="2558181"/>
              <a:ext cx="1466956" cy="994531"/>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b="1" i="0" lang="en-US" sz="2000" u="none" cap="none" strike="noStrike">
                  <a:solidFill>
                    <a:schemeClr val="lt1"/>
                  </a:solidFill>
                  <a:latin typeface="Calibri"/>
                  <a:ea typeface="Calibri"/>
                  <a:cs typeface="Calibri"/>
                  <a:sym typeface="Calibri"/>
                </a:rPr>
                <a:t>Follow on Social Media</a:t>
              </a:r>
              <a:endParaRPr/>
            </a:p>
          </p:txBody>
        </p:sp>
        <p:sp>
          <p:nvSpPr>
            <p:cNvPr id="156" name="Google Shape;156;p6"/>
            <p:cNvSpPr/>
            <p:nvPr/>
          </p:nvSpPr>
          <p:spPr>
            <a:xfrm>
              <a:off x="5323669" y="2609485"/>
              <a:ext cx="1145200" cy="89081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6"/>
            <p:cNvSpPr/>
            <p:nvPr/>
          </p:nvSpPr>
          <p:spPr>
            <a:xfrm>
              <a:off x="5054583" y="3742454"/>
              <a:ext cx="1574580" cy="1102155"/>
            </a:xfrm>
            <a:prstGeom prst="roundRect">
              <a:avLst>
                <a:gd fmla="val 1667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6"/>
            <p:cNvSpPr txBox="1"/>
            <p:nvPr/>
          </p:nvSpPr>
          <p:spPr>
            <a:xfrm>
              <a:off x="5108395" y="3796266"/>
              <a:ext cx="1466956" cy="994531"/>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b="1" i="0" lang="en-US" sz="2000" u="none" cap="none" strike="noStrike">
                  <a:solidFill>
                    <a:schemeClr val="lt1"/>
                  </a:solidFill>
                  <a:latin typeface="Calibri"/>
                  <a:ea typeface="Calibri"/>
                  <a:cs typeface="Calibri"/>
                  <a:sym typeface="Calibri"/>
                </a:rPr>
                <a:t>Wear Your Pride</a:t>
              </a:r>
              <a:endParaRPr/>
            </a:p>
          </p:txBody>
        </p:sp>
      </p:grpSp>
      <p:sp>
        <p:nvSpPr>
          <p:cNvPr id="159" name="Google Shape;159;p6"/>
          <p:cNvSpPr txBox="1"/>
          <p:nvPr/>
        </p:nvSpPr>
        <p:spPr>
          <a:xfrm>
            <a:off x="2414434" y="1448656"/>
            <a:ext cx="8874300" cy="400200"/>
          </a:xfrm>
          <a:prstGeom prst="rect">
            <a:avLst/>
          </a:prstGeom>
          <a:noFill/>
          <a:ln>
            <a:noFill/>
          </a:ln>
        </p:spPr>
        <p:txBody>
          <a:bodyPr anchorCtr="0" anchor="t" bIns="45700" lIns="91425" spcFirstLastPara="1" rIns="91425" wrap="square" tIns="45700">
            <a:spAutoFit/>
          </a:bodyPr>
          <a:lstStyle/>
          <a:p>
            <a:pPr indent="-292100" lvl="0" marL="285750" marR="0" rtl="0" algn="l">
              <a:spcBef>
                <a:spcPts val="0"/>
              </a:spcBef>
              <a:spcAft>
                <a:spcPts val="0"/>
              </a:spcAft>
              <a:buClr>
                <a:srgbClr val="25457C"/>
              </a:buClr>
              <a:buSzPts val="2000"/>
              <a:buFont typeface="Arial"/>
              <a:buChar char="•"/>
            </a:pPr>
            <a:r>
              <a:rPr b="0" i="0" lang="en-US" sz="2000" u="none" cap="none" strike="noStrike">
                <a:solidFill>
                  <a:srgbClr val="25457C"/>
                </a:solidFill>
                <a:latin typeface="Calibri"/>
                <a:ea typeface="Calibri"/>
                <a:cs typeface="Calibri"/>
                <a:sym typeface="Calibri"/>
              </a:rPr>
              <a:t>Join the thousands of other industry professionals! Join now at nabip.org</a:t>
            </a:r>
            <a:endParaRPr sz="1500"/>
          </a:p>
        </p:txBody>
      </p:sp>
      <p:sp>
        <p:nvSpPr>
          <p:cNvPr id="160" name="Google Shape;160;p6"/>
          <p:cNvSpPr txBox="1"/>
          <p:nvPr/>
        </p:nvSpPr>
        <p:spPr>
          <a:xfrm>
            <a:off x="3712271" y="2346264"/>
            <a:ext cx="8077200" cy="708000"/>
          </a:xfrm>
          <a:prstGeom prst="rect">
            <a:avLst/>
          </a:prstGeom>
          <a:noFill/>
          <a:ln>
            <a:noFill/>
          </a:ln>
        </p:spPr>
        <p:txBody>
          <a:bodyPr anchorCtr="0" anchor="t" bIns="45700" lIns="91425" spcFirstLastPara="1" rIns="91425" wrap="square" tIns="45700">
            <a:spAutoFit/>
          </a:bodyPr>
          <a:lstStyle/>
          <a:p>
            <a:pPr indent="-292100" lvl="0" marL="285750" marR="0" rtl="0" algn="l">
              <a:spcBef>
                <a:spcPts val="0"/>
              </a:spcBef>
              <a:spcAft>
                <a:spcPts val="0"/>
              </a:spcAft>
              <a:buClr>
                <a:srgbClr val="25457C"/>
              </a:buClr>
              <a:buSzPts val="2000"/>
              <a:buFont typeface="Arial"/>
              <a:buChar char="•"/>
            </a:pPr>
            <a:r>
              <a:rPr b="0" i="0" lang="en-US" sz="2000" u="none" cap="none" strike="noStrike">
                <a:solidFill>
                  <a:srgbClr val="25457C"/>
                </a:solidFill>
                <a:latin typeface="Calibri"/>
                <a:ea typeface="Calibri"/>
                <a:cs typeface="Calibri"/>
                <a:sym typeface="Calibri"/>
              </a:rPr>
              <a:t>Anyone can donate to the NABIP Foundation at </a:t>
            </a:r>
            <a:r>
              <a:rPr b="1" i="0" lang="en-US" sz="2000" u="sng" cap="none" strike="noStrike">
                <a:solidFill>
                  <a:srgbClr val="009999"/>
                </a:solidFill>
                <a:latin typeface="Calibri"/>
                <a:ea typeface="Calibri"/>
                <a:cs typeface="Calibri"/>
                <a:sym typeface="Calibri"/>
              </a:rPr>
              <a:t>nabipfoundation.org </a:t>
            </a:r>
            <a:r>
              <a:rPr b="0" i="0" lang="en-US" sz="2000" u="none" cap="none" strike="noStrike">
                <a:solidFill>
                  <a:srgbClr val="25457C"/>
                </a:solidFill>
                <a:latin typeface="Calibri"/>
                <a:ea typeface="Calibri"/>
                <a:cs typeface="Calibri"/>
                <a:sym typeface="Calibri"/>
              </a:rPr>
              <a:t>to help raise awareness of how Brokers and Agents are needed </a:t>
            </a:r>
            <a:endParaRPr sz="1500"/>
          </a:p>
        </p:txBody>
      </p:sp>
      <p:sp>
        <p:nvSpPr>
          <p:cNvPr id="161" name="Google Shape;161;p6"/>
          <p:cNvSpPr txBox="1"/>
          <p:nvPr/>
        </p:nvSpPr>
        <p:spPr>
          <a:xfrm>
            <a:off x="5032630" y="3536261"/>
            <a:ext cx="6256200" cy="708000"/>
          </a:xfrm>
          <a:prstGeom prst="rect">
            <a:avLst/>
          </a:prstGeom>
          <a:noFill/>
          <a:ln>
            <a:noFill/>
          </a:ln>
        </p:spPr>
        <p:txBody>
          <a:bodyPr anchorCtr="0" anchor="t" bIns="45700" lIns="91425" spcFirstLastPara="1" rIns="91425" wrap="square" tIns="45700">
            <a:spAutoFit/>
          </a:bodyPr>
          <a:lstStyle/>
          <a:p>
            <a:pPr indent="-292100" lvl="0" marL="285750" marR="0" rtl="0" algn="l">
              <a:spcBef>
                <a:spcPts val="0"/>
              </a:spcBef>
              <a:spcAft>
                <a:spcPts val="0"/>
              </a:spcAft>
              <a:buClr>
                <a:srgbClr val="25457C"/>
              </a:buClr>
              <a:buSzPts val="2000"/>
              <a:buFont typeface="Arial"/>
              <a:buChar char="•"/>
            </a:pPr>
            <a:r>
              <a:rPr b="0" i="0" lang="en-US" sz="2000" u="none" cap="none" strike="noStrike">
                <a:solidFill>
                  <a:srgbClr val="25457C"/>
                </a:solidFill>
                <a:latin typeface="Calibri"/>
                <a:ea typeface="Calibri"/>
                <a:cs typeface="Calibri"/>
                <a:sym typeface="Calibri"/>
              </a:rPr>
              <a:t>For the latest updates, follow NABIP on Facebook, LinkedIn, Instagram, YouTube and Twitter</a:t>
            </a:r>
            <a:endParaRPr b="1" i="0" sz="2000" u="none" cap="none" strike="noStrike">
              <a:solidFill>
                <a:srgbClr val="019A94"/>
              </a:solidFill>
              <a:latin typeface="Calibri"/>
              <a:ea typeface="Calibri"/>
              <a:cs typeface="Calibri"/>
              <a:sym typeface="Calibri"/>
            </a:endParaRPr>
          </a:p>
        </p:txBody>
      </p:sp>
      <p:sp>
        <p:nvSpPr>
          <p:cNvPr id="162" name="Google Shape;162;p6"/>
          <p:cNvSpPr txBox="1"/>
          <p:nvPr/>
        </p:nvSpPr>
        <p:spPr>
          <a:xfrm>
            <a:off x="6411076" y="4968039"/>
            <a:ext cx="4877700" cy="9852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25457C"/>
              </a:buClr>
              <a:buSzPts val="1900"/>
              <a:buFont typeface="Arial"/>
              <a:buChar char="•"/>
            </a:pPr>
            <a:r>
              <a:rPr b="0" i="0" lang="en-US" sz="1900" u="none" cap="none" strike="noStrike">
                <a:solidFill>
                  <a:srgbClr val="25457C"/>
                </a:solidFill>
                <a:latin typeface="Calibri"/>
                <a:ea typeface="Calibri"/>
                <a:cs typeface="Calibri"/>
                <a:sym typeface="Calibri"/>
              </a:rPr>
              <a:t>Get your </a:t>
            </a:r>
            <a:r>
              <a:rPr b="1" i="0" lang="en-US" sz="1900" u="none" cap="none" strike="noStrike">
                <a:solidFill>
                  <a:srgbClr val="009999"/>
                </a:solidFill>
                <a:latin typeface="Calibri"/>
                <a:ea typeface="Calibri"/>
                <a:cs typeface="Calibri"/>
                <a:sym typeface="Calibri"/>
              </a:rPr>
              <a:t>Brokers Making a Difference </a:t>
            </a:r>
            <a:r>
              <a:rPr b="0" i="0" lang="en-US" sz="1900" u="none" cap="none" strike="noStrike">
                <a:solidFill>
                  <a:srgbClr val="25457C"/>
                </a:solidFill>
                <a:latin typeface="Calibri"/>
                <a:ea typeface="Calibri"/>
                <a:cs typeface="Calibri"/>
                <a:sym typeface="Calibri"/>
              </a:rPr>
              <a:t>and </a:t>
            </a:r>
            <a:r>
              <a:rPr b="1" i="0" lang="en-US" sz="1900" u="none" cap="none" strike="noStrike">
                <a:solidFill>
                  <a:srgbClr val="009999"/>
                </a:solidFill>
                <a:latin typeface="Calibri"/>
                <a:ea typeface="Calibri"/>
                <a:cs typeface="Calibri"/>
                <a:sym typeface="Calibri"/>
              </a:rPr>
              <a:t>NABIP</a:t>
            </a:r>
            <a:r>
              <a:rPr b="0" i="0" lang="en-US" sz="1900" u="none" cap="none" strike="noStrike">
                <a:solidFill>
                  <a:srgbClr val="25457C"/>
                </a:solidFill>
                <a:latin typeface="Calibri"/>
                <a:ea typeface="Calibri"/>
                <a:cs typeface="Calibri"/>
                <a:sym typeface="Calibri"/>
              </a:rPr>
              <a:t> embroidered apparel and hats now at </a:t>
            </a:r>
            <a:r>
              <a:rPr b="0" i="0" lang="en-US" sz="2000" u="sng" cap="none" strike="noStrike">
                <a:solidFill>
                  <a:schemeClr val="hlink"/>
                </a:solidFill>
                <a:latin typeface="Calibri"/>
                <a:ea typeface="Calibri"/>
                <a:cs typeface="Calibri"/>
                <a:sym typeface="Calibri"/>
                <a:hlinkClick r:id="rId3"/>
              </a:rPr>
              <a:t>https://nabip.qbstores.com/</a:t>
            </a:r>
            <a:endParaRPr b="0" i="0" sz="1900" u="none" cap="none" strike="noStrike">
              <a:solidFill>
                <a:srgbClr val="25457C"/>
              </a:solidFill>
              <a:latin typeface="Calibri"/>
              <a:ea typeface="Calibri"/>
              <a:cs typeface="Calibri"/>
              <a:sym typeface="Calibri"/>
            </a:endParaRPr>
          </a:p>
        </p:txBody>
      </p:sp>
      <p:pic>
        <p:nvPicPr>
          <p:cNvPr id="163" name="Google Shape;163;p6"/>
          <p:cNvPicPr preferRelativeResize="0"/>
          <p:nvPr/>
        </p:nvPicPr>
        <p:blipFill rotWithShape="1">
          <a:blip r:embed="rId4">
            <a:alphaModFix/>
          </a:blip>
          <a:srcRect b="0" l="0" r="0" t="0"/>
          <a:stretch/>
        </p:blipFill>
        <p:spPr>
          <a:xfrm>
            <a:off x="-7" y="5373526"/>
            <a:ext cx="2245283" cy="11062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7"/>
          <p:cNvSpPr txBox="1"/>
          <p:nvPr/>
        </p:nvSpPr>
        <p:spPr>
          <a:xfrm>
            <a:off x="201261" y="252305"/>
            <a:ext cx="11789478" cy="89154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5457C"/>
              </a:buClr>
              <a:buSzPts val="4500"/>
              <a:buFont typeface="Montserrat"/>
              <a:buNone/>
            </a:pPr>
            <a:r>
              <a:rPr b="1" i="0" lang="en-US" sz="4500" u="none" cap="none" strike="noStrike">
                <a:solidFill>
                  <a:srgbClr val="25457C"/>
                </a:solidFill>
                <a:latin typeface="Montserrat"/>
                <a:ea typeface="Montserrat"/>
                <a:cs typeface="Montserrat"/>
                <a:sym typeface="Montserrat"/>
              </a:rPr>
              <a:t>Now is the Time to Get Involved!</a:t>
            </a:r>
            <a:endParaRPr b="1" i="0" sz="4500" u="none" cap="none" strike="noStrike">
              <a:solidFill>
                <a:srgbClr val="25457C"/>
              </a:solidFill>
              <a:latin typeface="Calibri"/>
              <a:ea typeface="Calibri"/>
              <a:cs typeface="Calibri"/>
              <a:sym typeface="Calibri"/>
            </a:endParaRPr>
          </a:p>
        </p:txBody>
      </p:sp>
      <p:grpSp>
        <p:nvGrpSpPr>
          <p:cNvPr id="170" name="Google Shape;170;p7"/>
          <p:cNvGrpSpPr/>
          <p:nvPr/>
        </p:nvGrpSpPr>
        <p:grpSpPr>
          <a:xfrm>
            <a:off x="809330" y="1149886"/>
            <a:ext cx="5491065" cy="4816408"/>
            <a:chOff x="1138098" y="28201"/>
            <a:chExt cx="5491065" cy="4816408"/>
          </a:xfrm>
        </p:grpSpPr>
        <p:sp>
          <p:nvSpPr>
            <p:cNvPr id="171" name="Google Shape;171;p7"/>
            <p:cNvSpPr/>
            <p:nvPr/>
          </p:nvSpPr>
          <p:spPr>
            <a:xfrm rot="5400000">
              <a:off x="1385909" y="1065056"/>
              <a:ext cx="935351" cy="1064864"/>
            </a:xfrm>
            <a:prstGeom prst="bentUpArrow">
              <a:avLst>
                <a:gd fmla="val 32840" name="adj1"/>
                <a:gd fmla="val 25000" name="adj2"/>
                <a:gd fmla="val 35780" name="adj3"/>
              </a:avLst>
            </a:prstGeom>
            <a:solidFill>
              <a:srgbClr val="C0CCE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
            <p:cNvSpPr/>
            <p:nvPr/>
          </p:nvSpPr>
          <p:spPr>
            <a:xfrm>
              <a:off x="1138098" y="28201"/>
              <a:ext cx="1574580" cy="1102155"/>
            </a:xfrm>
            <a:prstGeom prst="roundRect">
              <a:avLst>
                <a:gd fmla="val 1667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
            <p:cNvSpPr txBox="1"/>
            <p:nvPr/>
          </p:nvSpPr>
          <p:spPr>
            <a:xfrm>
              <a:off x="1191910" y="82013"/>
              <a:ext cx="1466956" cy="994531"/>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alibri"/>
                <a:buNone/>
              </a:pPr>
              <a:r>
                <a:rPr b="1" i="0" lang="en-US" sz="2300" u="none" cap="none" strike="noStrike">
                  <a:solidFill>
                    <a:schemeClr val="lt1"/>
                  </a:solidFill>
                  <a:latin typeface="Calibri"/>
                  <a:ea typeface="Calibri"/>
                  <a:cs typeface="Calibri"/>
                  <a:sym typeface="Calibri"/>
                </a:rPr>
                <a:t>Surveys</a:t>
              </a:r>
              <a:endParaRPr/>
            </a:p>
          </p:txBody>
        </p:sp>
        <p:sp>
          <p:nvSpPr>
            <p:cNvPr id="174" name="Google Shape;174;p7"/>
            <p:cNvSpPr/>
            <p:nvPr/>
          </p:nvSpPr>
          <p:spPr>
            <a:xfrm>
              <a:off x="2712679" y="133316"/>
              <a:ext cx="1145200" cy="89081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7"/>
            <p:cNvSpPr/>
            <p:nvPr/>
          </p:nvSpPr>
          <p:spPr>
            <a:xfrm rot="5400000">
              <a:off x="2691404" y="2303141"/>
              <a:ext cx="935351" cy="1064864"/>
            </a:xfrm>
            <a:prstGeom prst="bentUpArrow">
              <a:avLst>
                <a:gd fmla="val 32840" name="adj1"/>
                <a:gd fmla="val 25000" name="adj2"/>
                <a:gd fmla="val 35780" name="adj3"/>
              </a:avLst>
            </a:prstGeom>
            <a:solidFill>
              <a:srgbClr val="C0CCE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7"/>
            <p:cNvSpPr/>
            <p:nvPr/>
          </p:nvSpPr>
          <p:spPr>
            <a:xfrm>
              <a:off x="2443593" y="1266285"/>
              <a:ext cx="1574580" cy="1102155"/>
            </a:xfrm>
            <a:prstGeom prst="roundRect">
              <a:avLst>
                <a:gd fmla="val 1667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7"/>
            <p:cNvSpPr txBox="1"/>
            <p:nvPr/>
          </p:nvSpPr>
          <p:spPr>
            <a:xfrm>
              <a:off x="2497405" y="1320097"/>
              <a:ext cx="1466956" cy="994531"/>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alibri"/>
                <a:buNone/>
              </a:pPr>
              <a:r>
                <a:rPr b="1" i="0" lang="en-US" sz="2300" u="none" cap="none" strike="noStrike">
                  <a:solidFill>
                    <a:schemeClr val="lt1"/>
                  </a:solidFill>
                  <a:latin typeface="Calibri"/>
                  <a:ea typeface="Calibri"/>
                  <a:cs typeface="Calibri"/>
                  <a:sym typeface="Calibri"/>
                </a:rPr>
                <a:t>Legislators</a:t>
              </a:r>
              <a:endParaRPr/>
            </a:p>
          </p:txBody>
        </p:sp>
        <p:sp>
          <p:nvSpPr>
            <p:cNvPr id="178" name="Google Shape;178;p7"/>
            <p:cNvSpPr/>
            <p:nvPr/>
          </p:nvSpPr>
          <p:spPr>
            <a:xfrm>
              <a:off x="4018174" y="1371401"/>
              <a:ext cx="1145200" cy="89081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
            <p:cNvSpPr/>
            <p:nvPr/>
          </p:nvSpPr>
          <p:spPr>
            <a:xfrm rot="5400000">
              <a:off x="3996899" y="3541225"/>
              <a:ext cx="935351" cy="1064864"/>
            </a:xfrm>
            <a:prstGeom prst="bentUpArrow">
              <a:avLst>
                <a:gd fmla="val 32840" name="adj1"/>
                <a:gd fmla="val 25000" name="adj2"/>
                <a:gd fmla="val 35780" name="adj3"/>
              </a:avLst>
            </a:prstGeom>
            <a:solidFill>
              <a:srgbClr val="C0CCE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
            <p:cNvSpPr/>
            <p:nvPr/>
          </p:nvSpPr>
          <p:spPr>
            <a:xfrm>
              <a:off x="3749088" y="2504369"/>
              <a:ext cx="1574580" cy="1102155"/>
            </a:xfrm>
            <a:prstGeom prst="roundRect">
              <a:avLst>
                <a:gd fmla="val 1667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7"/>
            <p:cNvSpPr txBox="1"/>
            <p:nvPr/>
          </p:nvSpPr>
          <p:spPr>
            <a:xfrm>
              <a:off x="3802900" y="2558181"/>
              <a:ext cx="1466956" cy="994531"/>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alibri"/>
                <a:buNone/>
              </a:pPr>
              <a:r>
                <a:rPr b="1" i="0" lang="en-US" sz="2300" u="none" cap="none" strike="noStrike">
                  <a:solidFill>
                    <a:schemeClr val="lt1"/>
                  </a:solidFill>
                  <a:latin typeface="Calibri"/>
                  <a:ea typeface="Calibri"/>
                  <a:cs typeface="Calibri"/>
                  <a:sym typeface="Calibri"/>
                </a:rPr>
                <a:t>Cap Con</a:t>
              </a:r>
              <a:endParaRPr/>
            </a:p>
          </p:txBody>
        </p:sp>
        <p:sp>
          <p:nvSpPr>
            <p:cNvPr id="182" name="Google Shape;182;p7"/>
            <p:cNvSpPr/>
            <p:nvPr/>
          </p:nvSpPr>
          <p:spPr>
            <a:xfrm>
              <a:off x="5323669" y="2609485"/>
              <a:ext cx="1145200" cy="89081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7"/>
            <p:cNvSpPr/>
            <p:nvPr/>
          </p:nvSpPr>
          <p:spPr>
            <a:xfrm>
              <a:off x="5054583" y="3742454"/>
              <a:ext cx="1574580" cy="1102155"/>
            </a:xfrm>
            <a:prstGeom prst="roundRect">
              <a:avLst>
                <a:gd fmla="val 1667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7"/>
            <p:cNvSpPr txBox="1"/>
            <p:nvPr/>
          </p:nvSpPr>
          <p:spPr>
            <a:xfrm>
              <a:off x="5108395" y="3796266"/>
              <a:ext cx="1466956" cy="994531"/>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alibri"/>
                <a:buNone/>
              </a:pPr>
              <a:r>
                <a:rPr b="1" i="0" lang="en-US" sz="2300" u="none" cap="none" strike="noStrike">
                  <a:solidFill>
                    <a:schemeClr val="lt1"/>
                  </a:solidFill>
                  <a:latin typeface="Calibri"/>
                  <a:ea typeface="Calibri"/>
                  <a:cs typeface="Calibri"/>
                  <a:sym typeface="Calibri"/>
                </a:rPr>
                <a:t>NABIP PAC</a:t>
              </a:r>
              <a:endParaRPr/>
            </a:p>
          </p:txBody>
        </p:sp>
      </p:grpSp>
      <p:sp>
        <p:nvSpPr>
          <p:cNvPr id="185" name="Google Shape;185;p7"/>
          <p:cNvSpPr txBox="1"/>
          <p:nvPr/>
        </p:nvSpPr>
        <p:spPr>
          <a:xfrm>
            <a:off x="2414434" y="1448656"/>
            <a:ext cx="8874440" cy="67710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25457C"/>
              </a:buClr>
              <a:buSzPts val="1900"/>
              <a:buFont typeface="Arial"/>
              <a:buChar char="•"/>
            </a:pPr>
            <a:r>
              <a:rPr b="0" i="0" lang="en-US" sz="1900" u="none" cap="none" strike="noStrike">
                <a:solidFill>
                  <a:srgbClr val="25457C"/>
                </a:solidFill>
                <a:latin typeface="Calibri"/>
                <a:ea typeface="Calibri"/>
                <a:cs typeface="Calibri"/>
                <a:sym typeface="Calibri"/>
              </a:rPr>
              <a:t>Tell other agents about the need for surveys and ask your clients to complete the Surveys! SEE NEXT SLIDE</a:t>
            </a:r>
            <a:endParaRPr/>
          </a:p>
        </p:txBody>
      </p:sp>
      <p:sp>
        <p:nvSpPr>
          <p:cNvPr id="186" name="Google Shape;186;p7"/>
          <p:cNvSpPr txBox="1"/>
          <p:nvPr/>
        </p:nvSpPr>
        <p:spPr>
          <a:xfrm>
            <a:off x="3712271" y="2346264"/>
            <a:ext cx="8077207" cy="96949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25457C"/>
              </a:buClr>
              <a:buSzPts val="1900"/>
              <a:buFont typeface="Arial"/>
              <a:buChar char="•"/>
            </a:pPr>
            <a:r>
              <a:rPr b="0" i="0" lang="en-US" sz="1900" u="none" cap="none" strike="noStrike">
                <a:solidFill>
                  <a:srgbClr val="25457C"/>
                </a:solidFill>
                <a:latin typeface="Calibri"/>
                <a:ea typeface="Calibri"/>
                <a:cs typeface="Calibri"/>
                <a:sym typeface="Calibri"/>
              </a:rPr>
              <a:t>Use NABIP Talking Points and schedule meetings with your federal legislators and stay tuned to the Washington Update for additional opportunities to advocate with regulators. WE CAN HELP YOU WITH THIS!</a:t>
            </a:r>
            <a:endParaRPr/>
          </a:p>
        </p:txBody>
      </p:sp>
      <p:sp>
        <p:nvSpPr>
          <p:cNvPr id="187" name="Google Shape;187;p7"/>
          <p:cNvSpPr txBox="1"/>
          <p:nvPr/>
        </p:nvSpPr>
        <p:spPr>
          <a:xfrm>
            <a:off x="5032630" y="3536261"/>
            <a:ext cx="6256244" cy="126188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25457C"/>
              </a:buClr>
              <a:buSzPts val="1900"/>
              <a:buFont typeface="Arial"/>
              <a:buChar char="•"/>
            </a:pPr>
            <a:r>
              <a:rPr b="0" i="0" lang="en-US" sz="1900" u="none" cap="none" strike="noStrike">
                <a:solidFill>
                  <a:srgbClr val="25457C"/>
                </a:solidFill>
                <a:latin typeface="Calibri"/>
                <a:ea typeface="Calibri"/>
                <a:cs typeface="Calibri"/>
                <a:sym typeface="Calibri"/>
              </a:rPr>
              <a:t>Come to D.C. and join hundreds of other members to meet with your federal legislators and their staff in person! </a:t>
            </a:r>
            <a:r>
              <a:rPr b="1" i="0" lang="en-US" sz="1900" u="none" cap="none" strike="noStrike">
                <a:solidFill>
                  <a:srgbClr val="019A94"/>
                </a:solidFill>
                <a:latin typeface="Calibri"/>
                <a:ea typeface="Calibri"/>
                <a:cs typeface="Calibri"/>
                <a:sym typeface="Calibri"/>
              </a:rPr>
              <a:t>Congress is in session! </a:t>
            </a:r>
            <a:endParaRPr/>
          </a:p>
          <a:p>
            <a:pPr indent="-285750" lvl="0" marL="285750" marR="0" rtl="0" algn="l">
              <a:spcBef>
                <a:spcPts val="0"/>
              </a:spcBef>
              <a:spcAft>
                <a:spcPts val="0"/>
              </a:spcAft>
              <a:buClr>
                <a:srgbClr val="019A94"/>
              </a:buClr>
              <a:buSzPts val="1900"/>
              <a:buFont typeface="Arial"/>
              <a:buChar char="•"/>
            </a:pPr>
            <a:r>
              <a:rPr b="1" i="0" lang="en-US" sz="1900" u="none" cap="none" strike="noStrike">
                <a:solidFill>
                  <a:srgbClr val="019A94"/>
                </a:solidFill>
                <a:latin typeface="Calibri"/>
                <a:ea typeface="Calibri"/>
                <a:cs typeface="Calibri"/>
                <a:sym typeface="Calibri"/>
              </a:rPr>
              <a:t>Mark Your Calendar for February 22-25, 2026</a:t>
            </a:r>
            <a:endParaRPr/>
          </a:p>
        </p:txBody>
      </p:sp>
      <p:sp>
        <p:nvSpPr>
          <p:cNvPr id="188" name="Google Shape;188;p7"/>
          <p:cNvSpPr txBox="1"/>
          <p:nvPr/>
        </p:nvSpPr>
        <p:spPr>
          <a:xfrm>
            <a:off x="6411076" y="4968039"/>
            <a:ext cx="4877798" cy="96949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25457C"/>
              </a:buClr>
              <a:buSzPts val="1900"/>
              <a:buFont typeface="Arial"/>
              <a:buChar char="•"/>
            </a:pPr>
            <a:r>
              <a:rPr b="0" i="0" lang="en-US" sz="1900" u="none" cap="none" strike="noStrike">
                <a:solidFill>
                  <a:srgbClr val="25457C"/>
                </a:solidFill>
                <a:latin typeface="Calibri"/>
                <a:ea typeface="Calibri"/>
                <a:cs typeface="Calibri"/>
                <a:sym typeface="Calibri"/>
              </a:rPr>
              <a:t>NABIP members can donate and help raise funds for campaigns of politicians who support NABIP’s positions. </a:t>
            </a:r>
            <a:endParaRPr/>
          </a:p>
        </p:txBody>
      </p:sp>
      <p:pic>
        <p:nvPicPr>
          <p:cNvPr id="189" name="Google Shape;189;p7"/>
          <p:cNvPicPr preferRelativeResize="0"/>
          <p:nvPr/>
        </p:nvPicPr>
        <p:blipFill rotWithShape="1">
          <a:blip r:embed="rId3">
            <a:alphaModFix/>
          </a:blip>
          <a:srcRect b="0" l="0" r="0" t="0"/>
          <a:stretch/>
        </p:blipFill>
        <p:spPr>
          <a:xfrm>
            <a:off x="-7" y="5384351"/>
            <a:ext cx="2245283" cy="110623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
          <p:cNvSpPr txBox="1"/>
          <p:nvPr/>
        </p:nvSpPr>
        <p:spPr>
          <a:xfrm>
            <a:off x="711569" y="0"/>
            <a:ext cx="10608467"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25457C"/>
              </a:buClr>
              <a:buSzPts val="4500"/>
              <a:buFont typeface="Montserrat ExtraBold"/>
              <a:buNone/>
            </a:pPr>
            <a:r>
              <a:rPr b="1" i="0" lang="en-US" sz="4500" u="none" cap="none" strike="noStrike">
                <a:solidFill>
                  <a:srgbClr val="25457C"/>
                </a:solidFill>
                <a:latin typeface="Montserrat ExtraBold"/>
                <a:ea typeface="Montserrat ExtraBold"/>
                <a:cs typeface="Montserrat ExtraBold"/>
                <a:sym typeface="Montserrat ExtraBold"/>
              </a:rPr>
              <a:t>How It Started </a:t>
            </a:r>
            <a:endParaRPr/>
          </a:p>
        </p:txBody>
      </p:sp>
      <p:sp>
        <p:nvSpPr>
          <p:cNvPr id="196" name="Google Shape;196;p2"/>
          <p:cNvSpPr txBox="1"/>
          <p:nvPr/>
        </p:nvSpPr>
        <p:spPr>
          <a:xfrm>
            <a:off x="711575" y="1079224"/>
            <a:ext cx="10760100" cy="4360800"/>
          </a:xfrm>
          <a:prstGeom prst="rect">
            <a:avLst/>
          </a:prstGeom>
          <a:noFill/>
          <a:ln>
            <a:noFill/>
          </a:ln>
        </p:spPr>
        <p:txBody>
          <a:bodyPr anchorCtr="0" anchor="t" bIns="45700" lIns="91425" spcFirstLastPara="1" rIns="91425" wrap="square" tIns="45700">
            <a:noAutofit/>
          </a:bodyPr>
          <a:lstStyle/>
          <a:p>
            <a:pPr indent="-254000" lvl="0" marL="228600" marR="0" rtl="0" algn="l">
              <a:lnSpc>
                <a:spcPct val="150000"/>
              </a:lnSpc>
              <a:spcBef>
                <a:spcPts val="0"/>
              </a:spcBef>
              <a:spcAft>
                <a:spcPts val="0"/>
              </a:spcAft>
              <a:buClr>
                <a:srgbClr val="002060"/>
              </a:buClr>
              <a:buSzPts val="2000"/>
              <a:buFont typeface="Calibri"/>
              <a:buChar char="•"/>
            </a:pPr>
            <a:r>
              <a:rPr i="0" lang="en-US" sz="2000" u="none" cap="none" strike="noStrike">
                <a:solidFill>
                  <a:srgbClr val="002060"/>
                </a:solidFill>
                <a:latin typeface="Calibri"/>
                <a:ea typeface="Calibri"/>
                <a:cs typeface="Calibri"/>
                <a:sym typeface="Calibri"/>
              </a:rPr>
              <a:t>2022 CMS Final Rule Implementation of Call Recording and the change of the TPMO definition to presented significant hurdles for individual Agents </a:t>
            </a:r>
            <a:r>
              <a:rPr lang="en-US" sz="2000">
                <a:solidFill>
                  <a:srgbClr val="002060"/>
                </a:solidFill>
                <a:latin typeface="Calibri"/>
                <a:ea typeface="Calibri"/>
                <a:cs typeface="Calibri"/>
                <a:sym typeface="Calibri"/>
              </a:rPr>
              <a:t>&amp; B</a:t>
            </a:r>
            <a:r>
              <a:rPr i="0" lang="en-US" sz="2000" u="none" cap="none" strike="noStrike">
                <a:solidFill>
                  <a:srgbClr val="002060"/>
                </a:solidFill>
                <a:latin typeface="Calibri"/>
                <a:ea typeface="Calibri"/>
                <a:cs typeface="Calibri"/>
                <a:sym typeface="Calibri"/>
              </a:rPr>
              <a:t>rokers. </a:t>
            </a:r>
            <a:endParaRPr sz="2000">
              <a:latin typeface="Calibri"/>
              <a:ea typeface="Calibri"/>
              <a:cs typeface="Calibri"/>
              <a:sym typeface="Calibri"/>
            </a:endParaRPr>
          </a:p>
          <a:p>
            <a:pPr indent="-254000" lvl="0" marL="228600" marR="0" rtl="0" algn="l">
              <a:lnSpc>
                <a:spcPct val="150000"/>
              </a:lnSpc>
              <a:spcBef>
                <a:spcPts val="1000"/>
              </a:spcBef>
              <a:spcAft>
                <a:spcPts val="0"/>
              </a:spcAft>
              <a:buClr>
                <a:srgbClr val="002060"/>
              </a:buClr>
              <a:buSzPts val="2000"/>
              <a:buFont typeface="Calibri"/>
              <a:buChar char="•"/>
            </a:pPr>
            <a:r>
              <a:rPr i="0" lang="en-US" sz="2000" u="none" cap="none" strike="noStrike">
                <a:solidFill>
                  <a:srgbClr val="002060"/>
                </a:solidFill>
                <a:latin typeface="Calibri"/>
                <a:ea typeface="Calibri"/>
                <a:cs typeface="Calibri"/>
                <a:sym typeface="Calibri"/>
              </a:rPr>
              <a:t>Continued changes and discussions created a need for us to better share what Insurance Agent and broker do and how it is more than just taking an enrollment application</a:t>
            </a:r>
            <a:r>
              <a:rPr lang="en-US" sz="2000">
                <a:solidFill>
                  <a:srgbClr val="002060"/>
                </a:solidFill>
                <a:latin typeface="Calibri"/>
                <a:ea typeface="Calibri"/>
                <a:cs typeface="Calibri"/>
                <a:sym typeface="Calibri"/>
              </a:rPr>
              <a:t> </a:t>
            </a:r>
            <a:r>
              <a:rPr i="0" lang="en-US" sz="2000" u="none" cap="none" strike="noStrike">
                <a:solidFill>
                  <a:srgbClr val="002060"/>
                </a:solidFill>
                <a:latin typeface="Calibri"/>
                <a:ea typeface="Calibri"/>
                <a:cs typeface="Calibri"/>
                <a:sym typeface="Calibri"/>
              </a:rPr>
              <a:t> </a:t>
            </a:r>
            <a:endParaRPr sz="2000">
              <a:latin typeface="Calibri"/>
              <a:ea typeface="Calibri"/>
              <a:cs typeface="Calibri"/>
              <a:sym typeface="Calibri"/>
            </a:endParaRPr>
          </a:p>
          <a:p>
            <a:pPr indent="-254000" lvl="0" marL="228600" marR="0" rtl="0" algn="l">
              <a:lnSpc>
                <a:spcPct val="150000"/>
              </a:lnSpc>
              <a:spcBef>
                <a:spcPts val="1000"/>
              </a:spcBef>
              <a:spcAft>
                <a:spcPts val="0"/>
              </a:spcAft>
              <a:buClr>
                <a:srgbClr val="002060"/>
              </a:buClr>
              <a:buSzPts val="2000"/>
              <a:buFont typeface="Calibri"/>
              <a:buChar char="•"/>
            </a:pPr>
            <a:r>
              <a:rPr i="0" lang="en-US" sz="2000" u="none" cap="none" strike="noStrike">
                <a:solidFill>
                  <a:srgbClr val="002060"/>
                </a:solidFill>
                <a:latin typeface="Calibri"/>
                <a:ea typeface="Calibri"/>
                <a:cs typeface="Calibri"/>
                <a:sym typeface="Calibri"/>
              </a:rPr>
              <a:t>2024 Michele Malooley kept pushing for us to bring back the Brokers Making a Difference initiative where we asked our clients to share their experience.  </a:t>
            </a:r>
            <a:endParaRPr sz="2000">
              <a:latin typeface="Calibri"/>
              <a:ea typeface="Calibri"/>
              <a:cs typeface="Calibri"/>
              <a:sym typeface="Calibri"/>
            </a:endParaRPr>
          </a:p>
          <a:p>
            <a:pPr indent="-254000" lvl="0" marL="228600" marR="0" rtl="0" algn="l">
              <a:lnSpc>
                <a:spcPct val="150000"/>
              </a:lnSpc>
              <a:spcBef>
                <a:spcPts val="1000"/>
              </a:spcBef>
              <a:spcAft>
                <a:spcPts val="0"/>
              </a:spcAft>
              <a:buClr>
                <a:srgbClr val="002060"/>
              </a:buClr>
              <a:buSzPts val="2000"/>
              <a:buFont typeface="Calibri"/>
              <a:buChar char="•"/>
            </a:pPr>
            <a:r>
              <a:rPr i="0" lang="en-US" sz="2000" u="none" cap="none" strike="noStrike">
                <a:solidFill>
                  <a:srgbClr val="002060"/>
                </a:solidFill>
                <a:latin typeface="Calibri"/>
                <a:ea typeface="Calibri"/>
                <a:cs typeface="Calibri"/>
                <a:sym typeface="Calibri"/>
              </a:rPr>
              <a:t>September 2024, NABIP Medicare Advisory Group (MAG) started a campaign to empower agents and brokers to get involved and help us collect client experiences with a simple 5 question survey that only NABIP staff as access to the answers. </a:t>
            </a:r>
            <a:endParaRPr sz="2000">
              <a:latin typeface="Calibri"/>
              <a:ea typeface="Calibri"/>
              <a:cs typeface="Calibri"/>
              <a:sym typeface="Calibri"/>
            </a:endParaRPr>
          </a:p>
        </p:txBody>
      </p:sp>
      <p:pic>
        <p:nvPicPr>
          <p:cNvPr id="197" name="Google Shape;197;p2"/>
          <p:cNvPicPr preferRelativeResize="0"/>
          <p:nvPr/>
        </p:nvPicPr>
        <p:blipFill rotWithShape="1">
          <a:blip r:embed="rId3">
            <a:alphaModFix/>
          </a:blip>
          <a:srcRect b="0" l="0" r="0" t="0"/>
          <a:stretch/>
        </p:blipFill>
        <p:spPr>
          <a:xfrm>
            <a:off x="9946718" y="5373526"/>
            <a:ext cx="2245282" cy="110623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2025-08-23T19:01:36Z</dcterms:created>
  <dc:creator>Amanda Brewton</dc:creator>
</cp:coreProperties>
</file>